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sldIdLst>
    <p:sldId id="407" r:id="rId5"/>
    <p:sldId id="406" r:id="rId6"/>
    <p:sldId id="294" r:id="rId7"/>
    <p:sldId id="354" r:id="rId8"/>
    <p:sldId id="295" r:id="rId9"/>
    <p:sldId id="296" r:id="rId10"/>
    <p:sldId id="304" r:id="rId11"/>
    <p:sldId id="305" r:id="rId12"/>
    <p:sldId id="297" r:id="rId13"/>
    <p:sldId id="307" r:id="rId14"/>
    <p:sldId id="298" r:id="rId15"/>
    <p:sldId id="300" r:id="rId16"/>
    <p:sldId id="301" r:id="rId17"/>
    <p:sldId id="409" r:id="rId18"/>
    <p:sldId id="408" r:id="rId19"/>
    <p:sldId id="358" r:id="rId20"/>
    <p:sldId id="378" r:id="rId21"/>
    <p:sldId id="359" r:id="rId22"/>
    <p:sldId id="356" r:id="rId23"/>
    <p:sldId id="360" r:id="rId24"/>
    <p:sldId id="293" r:id="rId25"/>
    <p:sldId id="357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eric FEUILLET" userId="c3479202b3bbc810" providerId="LiveId" clId="{765EB260-6CE2-47E5-972A-2BDC4C54E328}"/>
    <pc:docChg chg="modSld">
      <pc:chgData name="frederic FEUILLET" userId="c3479202b3bbc810" providerId="LiveId" clId="{765EB260-6CE2-47E5-972A-2BDC4C54E328}" dt="2025-05-27T07:45:29.437" v="30" actId="20577"/>
      <pc:docMkLst>
        <pc:docMk/>
      </pc:docMkLst>
      <pc:sldChg chg="modSp mod">
        <pc:chgData name="frederic FEUILLET" userId="c3479202b3bbc810" providerId="LiveId" clId="{765EB260-6CE2-47E5-972A-2BDC4C54E328}" dt="2025-05-24T10:14:57.458" v="18" actId="20577"/>
        <pc:sldMkLst>
          <pc:docMk/>
          <pc:sldMk cId="3402626911" sldId="294"/>
        </pc:sldMkLst>
        <pc:spChg chg="mod">
          <ac:chgData name="frederic FEUILLET" userId="c3479202b3bbc810" providerId="LiveId" clId="{765EB260-6CE2-47E5-972A-2BDC4C54E328}" dt="2025-05-24T10:14:57.458" v="18" actId="20577"/>
          <ac:spMkLst>
            <pc:docMk/>
            <pc:sldMk cId="3402626911" sldId="294"/>
            <ac:spMk id="2" creationId="{E88447A4-3118-D942-B407-44DC8D6A33E3}"/>
          </ac:spMkLst>
        </pc:spChg>
      </pc:sldChg>
      <pc:sldChg chg="modSp mod">
        <pc:chgData name="frederic FEUILLET" userId="c3479202b3bbc810" providerId="LiveId" clId="{765EB260-6CE2-47E5-972A-2BDC4C54E328}" dt="2025-05-27T07:45:29.437" v="30" actId="20577"/>
        <pc:sldMkLst>
          <pc:docMk/>
          <pc:sldMk cId="11877072" sldId="357"/>
        </pc:sldMkLst>
        <pc:spChg chg="mod">
          <ac:chgData name="frederic FEUILLET" userId="c3479202b3bbc810" providerId="LiveId" clId="{765EB260-6CE2-47E5-972A-2BDC4C54E328}" dt="2025-05-27T07:45:29.437" v="30" actId="20577"/>
          <ac:spMkLst>
            <pc:docMk/>
            <pc:sldMk cId="11877072" sldId="357"/>
            <ac:spMk id="13" creationId="{8C1C87C6-22DD-814A-B8BA-F93C5BD4EE3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3644A-3714-4DB2-9E60-4BDB93422496}" type="datetimeFigureOut">
              <a:rPr lang="fr-FR" smtClean="0"/>
              <a:t>27/05/2025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66048-34D6-4EF5-B411-F178CCB197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4354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Prévoir 8 tapis</a:t>
            </a:r>
          </a:p>
          <a:p>
            <a:r>
              <a:rPr lang="fr-FR"/>
              <a:t>Décaler + les pesées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E15B55-DD6D-49FD-8585-AB018FF11EF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580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Réflexion sur les quota : descendre à 5 ? </a:t>
            </a:r>
          </a:p>
          <a:p>
            <a:r>
              <a:rPr lang="fr-FR"/>
              <a:t>Décaler + les pesées (répartition catégories / pesée : 6 / 4 /5 / 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E15B55-DD6D-49FD-8585-AB018FF11EF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682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Un club peut présenter 2 équipes à un échelon comité ou ligue mais ne pourra pas sélectionner 2 équipes au championnat de France.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E15B55-DD6D-49FD-8585-AB018FF11EF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698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Un club peut présenter 2 équipes à un échelon comité ou ligue mais ne pourra pas sélectionner 2 équipes au championnat de France.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E15B55-DD6D-49FD-8585-AB018FF11EF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525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57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25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73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4649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20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22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01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88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0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79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4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5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37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5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59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21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6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291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80;p15">
            <a:extLst>
              <a:ext uri="{FF2B5EF4-FFF2-40B4-BE49-F238E27FC236}">
                <a16:creationId xmlns:a16="http://schemas.microsoft.com/office/drawing/2014/main" id="{ECCA8393-A33E-8445-B289-98E993EAA461}"/>
              </a:ext>
            </a:extLst>
          </p:cNvPr>
          <p:cNvSpPr/>
          <p:nvPr/>
        </p:nvSpPr>
        <p:spPr>
          <a:xfrm>
            <a:off x="0" y="-32657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" name="Google Shape;84;p15">
            <a:extLst>
              <a:ext uri="{FF2B5EF4-FFF2-40B4-BE49-F238E27FC236}">
                <a16:creationId xmlns:a16="http://schemas.microsoft.com/office/drawing/2014/main" id="{3C677BAA-0632-EC5F-0243-DC7C8A3FFD1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62613" b="19954"/>
          <a:stretch/>
        </p:blipFill>
        <p:spPr>
          <a:xfrm>
            <a:off x="234" y="1"/>
            <a:ext cx="12191541" cy="10705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924050"/>
            <a:ext cx="12192000" cy="4345585"/>
          </a:xfrm>
        </p:spPr>
        <p:txBody>
          <a:bodyPr/>
          <a:lstStyle/>
          <a:p>
            <a:pPr algn="ctr"/>
            <a:br>
              <a:rPr lang="fr-FR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br>
              <a:rPr lang="fr-FR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br>
              <a:rPr lang="fr-FR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br>
              <a:rPr lang="fr-FR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fr-FR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QUOTAS</a:t>
            </a:r>
            <a:br>
              <a:rPr lang="fr-FR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fr-FR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DEMANDE HORS-QUOTAS</a:t>
            </a:r>
            <a:br>
              <a:rPr lang="fr-FR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fr-FR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DOUBLE APPARTENANCE</a:t>
            </a:r>
            <a:br>
              <a:rPr lang="fr-FR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fr-FR" b="1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Google Shape;86;p15">
            <a:extLst>
              <a:ext uri="{FF2B5EF4-FFF2-40B4-BE49-F238E27FC236}">
                <a16:creationId xmlns:a16="http://schemas.microsoft.com/office/drawing/2014/main" id="{0047541C-CEE8-5541-90E1-C0D1E4F21E98}"/>
              </a:ext>
            </a:extLst>
          </p:cNvPr>
          <p:cNvSpPr/>
          <p:nvPr/>
        </p:nvSpPr>
        <p:spPr>
          <a:xfrm>
            <a:off x="11065633" y="-565367"/>
            <a:ext cx="1414800" cy="13332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Google Shape;87;p15">
            <a:extLst>
              <a:ext uri="{FF2B5EF4-FFF2-40B4-BE49-F238E27FC236}">
                <a16:creationId xmlns:a16="http://schemas.microsoft.com/office/drawing/2014/main" id="{182E225A-8A97-EA44-5732-9291F48951C1}"/>
              </a:ext>
            </a:extLst>
          </p:cNvPr>
          <p:cNvSpPr/>
          <p:nvPr/>
        </p:nvSpPr>
        <p:spPr>
          <a:xfrm>
            <a:off x="11387649" y="-344924"/>
            <a:ext cx="1414800" cy="1333200"/>
          </a:xfrm>
          <a:prstGeom prst="ellipse">
            <a:avLst/>
          </a:prstGeom>
          <a:noFill/>
          <a:ln w="28575" cap="flat" cmpd="sng">
            <a:solidFill>
              <a:srgbClr val="0F0A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3" name="Google Shape;81;p15">
            <a:extLst>
              <a:ext uri="{FF2B5EF4-FFF2-40B4-BE49-F238E27FC236}">
                <a16:creationId xmlns:a16="http://schemas.microsoft.com/office/drawing/2014/main" id="{1929ABCE-4D10-43F0-8E1F-3631E21DB20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723" y="147604"/>
            <a:ext cx="1583950" cy="113566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82;p15">
            <a:extLst>
              <a:ext uri="{FF2B5EF4-FFF2-40B4-BE49-F238E27FC236}">
                <a16:creationId xmlns:a16="http://schemas.microsoft.com/office/drawing/2014/main" id="{3353006E-9CEB-ECF0-41EB-CB930C84DFE5}"/>
              </a:ext>
            </a:extLst>
          </p:cNvPr>
          <p:cNvSpPr txBox="1"/>
          <p:nvPr/>
        </p:nvSpPr>
        <p:spPr>
          <a:xfrm>
            <a:off x="59933" y="6513633"/>
            <a:ext cx="2994800" cy="2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La Ligue de judo Ile-de-France - Copyright - 2020 / Email : 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09662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80;p15">
            <a:extLst>
              <a:ext uri="{FF2B5EF4-FFF2-40B4-BE49-F238E27FC236}">
                <a16:creationId xmlns:a16="http://schemas.microsoft.com/office/drawing/2014/main" id="{98A00391-C33E-2541-8F1F-19ED615541A7}"/>
              </a:ext>
            </a:extLst>
          </p:cNvPr>
          <p:cNvSpPr/>
          <p:nvPr/>
        </p:nvSpPr>
        <p:spPr>
          <a:xfrm>
            <a:off x="-105336" y="-12331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85854" y="12331"/>
            <a:ext cx="11082851" cy="11528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1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Quotas Junior Equipe</a:t>
            </a:r>
          </a:p>
        </p:txBody>
      </p:sp>
      <p:graphicFrame>
        <p:nvGraphicFramePr>
          <p:cNvPr id="18" name="Tableau 17"/>
          <p:cNvGraphicFramePr>
            <a:graphicFrameLocks noGrp="1"/>
          </p:cNvGraphicFramePr>
          <p:nvPr/>
        </p:nvGraphicFramePr>
        <p:xfrm>
          <a:off x="352224" y="1337643"/>
          <a:ext cx="3231476" cy="4114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5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/>
                        <a:t>Comités</a:t>
                      </a: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/>
                        <a:t>Quotas</a:t>
                      </a: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75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Open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77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Open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78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Open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91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Open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92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Open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93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Open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94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Open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95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Open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9" name="Flèche droite 18"/>
          <p:cNvSpPr/>
          <p:nvPr/>
        </p:nvSpPr>
        <p:spPr>
          <a:xfrm>
            <a:off x="4634840" y="1716925"/>
            <a:ext cx="1993852" cy="53717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914137"/>
              </p:ext>
            </p:extLst>
          </p:nvPr>
        </p:nvGraphicFramePr>
        <p:xfrm>
          <a:off x="7741940" y="1518595"/>
          <a:ext cx="3231476" cy="914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5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/>
                        <a:t>Région</a:t>
                      </a: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/>
                        <a:t>Quotas</a:t>
                      </a: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fr-FR" sz="2000" b="1" baseline="0"/>
                        <a:t>Equipes</a:t>
                      </a:r>
                      <a:r>
                        <a:rPr lang="fr-FR" sz="2400" b="1" baseline="0"/>
                        <a:t> </a:t>
                      </a:r>
                      <a:r>
                        <a:rPr lang="fr-FR" sz="2400" b="1"/>
                        <a:t>IDF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bg1"/>
                          </a:solidFill>
                        </a:rPr>
                        <a:t>8</a:t>
                      </a:r>
                      <a:endParaRPr lang="fr-FR" sz="1300" b="1">
                        <a:solidFill>
                          <a:schemeClr val="bg1"/>
                        </a:solidFill>
                      </a:endParaRPr>
                    </a:p>
                  </a:txBody>
                  <a:tcPr marL="91431" marR="91431" marT="45697" marB="4569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Flèche droite 20"/>
          <p:cNvSpPr/>
          <p:nvPr/>
        </p:nvSpPr>
        <p:spPr>
          <a:xfrm rot="5400000">
            <a:off x="7835588" y="3152805"/>
            <a:ext cx="1904955" cy="64807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2" name="ZoneTexte 7"/>
          <p:cNvSpPr txBox="1">
            <a:spLocks noChangeArrowheads="1"/>
          </p:cNvSpPr>
          <p:nvPr/>
        </p:nvSpPr>
        <p:spPr bwMode="auto">
          <a:xfrm>
            <a:off x="7245265" y="4662432"/>
            <a:ext cx="50609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Championnat de France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équipes juniors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B75C570-DF52-7544-95E5-3A1BEEB5FB20}"/>
              </a:ext>
            </a:extLst>
          </p:cNvPr>
          <p:cNvSpPr txBox="1"/>
          <p:nvPr/>
        </p:nvSpPr>
        <p:spPr>
          <a:xfrm>
            <a:off x="8922054" y="3008675"/>
            <a:ext cx="3241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+ 1 bonus Equipe F &amp; 4 bonus  M </a:t>
            </a: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attribués aux clubs IDF podiums  championnat de France N-1)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F64EDA1-4095-C14E-81D5-D956E2C5A8D3}"/>
              </a:ext>
            </a:extLst>
          </p:cNvPr>
          <p:cNvSpPr txBox="1"/>
          <p:nvPr/>
        </p:nvSpPr>
        <p:spPr>
          <a:xfrm>
            <a:off x="105336" y="5929420"/>
            <a:ext cx="3887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Formule de compétition</a:t>
            </a:r>
            <a:r>
              <a:rPr kumimoji="0" lang="fr-FR" sz="1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: 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Tableau (double repêchage)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A72C104-8CFF-CF93-3126-425CA944B229}"/>
              </a:ext>
            </a:extLst>
          </p:cNvPr>
          <p:cNvSpPr txBox="1"/>
          <p:nvPr/>
        </p:nvSpPr>
        <p:spPr>
          <a:xfrm>
            <a:off x="6354787" y="5794814"/>
            <a:ext cx="4813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Nombre de surface (minimum) : 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Pesées : 2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ETR : 2 minimum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A8AFD48-CADE-7F40-36C9-9C2266E42796}"/>
              </a:ext>
            </a:extLst>
          </p:cNvPr>
          <p:cNvSpPr txBox="1"/>
          <p:nvPr/>
        </p:nvSpPr>
        <p:spPr>
          <a:xfrm>
            <a:off x="3740877" y="3560427"/>
            <a:ext cx="4813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Tête de série 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: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Podium IDF N-1 (1 et 2</a:t>
            </a:r>
            <a:r>
              <a:rPr kumimoji="0" lang="fr-FR" sz="18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en 1 / 3</a:t>
            </a:r>
            <a:r>
              <a:rPr kumimoji="0" lang="fr-FR" sz="18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en 3)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5</a:t>
            </a:r>
            <a:r>
              <a:rPr kumimoji="0" lang="fr-FR" sz="18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et 7</a:t>
            </a:r>
            <a:r>
              <a:rPr kumimoji="0" lang="fr-FR" sz="18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France N-1 en 1 (si il y en a)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Autres sélectionnés France N-1 en 5</a:t>
            </a:r>
          </a:p>
        </p:txBody>
      </p:sp>
    </p:spTree>
    <p:extLst>
      <p:ext uri="{BB962C8B-B14F-4D97-AF65-F5344CB8AC3E}">
        <p14:creationId xmlns:p14="http://schemas.microsoft.com/office/powerpoint/2010/main" val="2771687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80;p15">
            <a:extLst>
              <a:ext uri="{FF2B5EF4-FFF2-40B4-BE49-F238E27FC236}">
                <a16:creationId xmlns:a16="http://schemas.microsoft.com/office/drawing/2014/main" id="{52FF9313-9148-BA49-B4D2-3B2CB2C8FA2E}"/>
              </a:ext>
            </a:extLst>
          </p:cNvPr>
          <p:cNvSpPr/>
          <p:nvPr/>
        </p:nvSpPr>
        <p:spPr>
          <a:xfrm>
            <a:off x="0" y="2810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0" y="28100"/>
            <a:ext cx="9404723" cy="11301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200" b="1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Quotas </a:t>
            </a:r>
            <a:r>
              <a:rPr kumimoji="0" lang="fr-FR" sz="6000" b="1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Senior 1D / 2D</a:t>
            </a: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392939" y="1433098"/>
          <a:ext cx="3231476" cy="4114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5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/>
                        <a:t>Comités</a:t>
                      </a: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/>
                        <a:t>Quotas</a:t>
                      </a: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75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5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77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5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78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5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91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5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92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5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93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5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94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5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95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5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" name="Flèche droite 12"/>
          <p:cNvSpPr/>
          <p:nvPr/>
        </p:nvSpPr>
        <p:spPr>
          <a:xfrm>
            <a:off x="4089070" y="1522242"/>
            <a:ext cx="2673238" cy="61555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693946"/>
              </p:ext>
            </p:extLst>
          </p:nvPr>
        </p:nvGraphicFramePr>
        <p:xfrm>
          <a:off x="8553450" y="1214229"/>
          <a:ext cx="3327145" cy="230118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17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9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8189">
                <a:tc>
                  <a:txBody>
                    <a:bodyPr/>
                    <a:lstStyle/>
                    <a:p>
                      <a:pPr algn="ctr"/>
                      <a:r>
                        <a:rPr lang="fr-FR" sz="2400"/>
                        <a:t>Région</a:t>
                      </a: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/>
                        <a:t>Quotas</a:t>
                      </a:r>
                    </a:p>
                    <a:p>
                      <a:pPr algn="ctr"/>
                      <a:r>
                        <a:rPr lang="fr-FR" sz="1600" i="1">
                          <a:solidFill>
                            <a:srgbClr val="FF0000"/>
                          </a:solidFill>
                        </a:rPr>
                        <a:t>Attente changements</a:t>
                      </a: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97">
                <a:tc>
                  <a:txBody>
                    <a:bodyPr/>
                    <a:lstStyle/>
                    <a:p>
                      <a:pPr algn="ctr"/>
                      <a:r>
                        <a:rPr lang="fr-FR" sz="2000" b="1">
                          <a:solidFill>
                            <a:schemeClr val="bg1"/>
                          </a:solidFill>
                        </a:rPr>
                        <a:t>IDF</a:t>
                      </a:r>
                    </a:p>
                  </a:txBody>
                  <a:tcPr marL="91431" marR="91431" marT="45697" marB="456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4 (podium)</a:t>
                      </a:r>
                    </a:p>
                  </a:txBody>
                  <a:tcPr marL="91431" marR="91431" marT="45697" marB="4569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905">
                <a:tc>
                  <a:txBody>
                    <a:bodyPr/>
                    <a:lstStyle/>
                    <a:p>
                      <a:pPr algn="ctr"/>
                      <a:r>
                        <a:rPr lang="fr-FR" sz="2000" b="1">
                          <a:solidFill>
                            <a:schemeClr val="bg1"/>
                          </a:solidFill>
                        </a:rPr>
                        <a:t>IDF</a:t>
                      </a: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5</a:t>
                      </a:r>
                      <a:r>
                        <a:rPr lang="fr-FR" sz="2000" b="1" baseline="300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e</a:t>
                      </a:r>
                      <a:r>
                        <a:rPr lang="fr-FR" sz="2000" b="1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 &amp; 7</a:t>
                      </a:r>
                      <a:r>
                        <a:rPr lang="fr-FR" sz="2000" b="1" baseline="3000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e</a:t>
                      </a:r>
                      <a:endParaRPr lang="fr-FR" sz="1000" b="1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</a:endParaRPr>
                    </a:p>
                    <a:p>
                      <a:pPr algn="ctr"/>
                      <a:r>
                        <a:rPr lang="fr-FR" sz="1200" b="1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+ 1 place (commission)</a:t>
                      </a:r>
                    </a:p>
                    <a:p>
                      <a:pPr algn="ctr"/>
                      <a:r>
                        <a:rPr lang="fr-FR" sz="1200" b="1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Critères</a:t>
                      </a:r>
                    </a:p>
                  </a:txBody>
                  <a:tcPr marL="91431" marR="91431" marT="45697" marB="45697" anchor="ctr"/>
                </a:tc>
                <a:extLst>
                  <a:ext uri="{0D108BD9-81ED-4DB2-BD59-A6C34878D82A}">
                    <a16:rowId xmlns:a16="http://schemas.microsoft.com/office/drawing/2014/main" val="2852363916"/>
                  </a:ext>
                </a:extLst>
              </a:tr>
            </a:tbl>
          </a:graphicData>
        </a:graphic>
      </p:graphicFrame>
      <p:sp>
        <p:nvSpPr>
          <p:cNvPr id="26" name="ZoneTexte 7"/>
          <p:cNvSpPr txBox="1">
            <a:spLocks noChangeArrowheads="1"/>
          </p:cNvSpPr>
          <p:nvPr/>
        </p:nvSpPr>
        <p:spPr bwMode="auto">
          <a:xfrm>
            <a:off x="4702361" y="4714213"/>
            <a:ext cx="36563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Championnat de France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individuel 1D</a:t>
            </a:r>
          </a:p>
        </p:txBody>
      </p:sp>
      <p:sp>
        <p:nvSpPr>
          <p:cNvPr id="20" name="Flèche droite 26">
            <a:extLst>
              <a:ext uri="{FF2B5EF4-FFF2-40B4-BE49-F238E27FC236}">
                <a16:creationId xmlns:a16="http://schemas.microsoft.com/office/drawing/2014/main" id="{B48C09CF-E597-E543-88C2-F0D6871572ED}"/>
              </a:ext>
            </a:extLst>
          </p:cNvPr>
          <p:cNvSpPr/>
          <p:nvPr/>
        </p:nvSpPr>
        <p:spPr>
          <a:xfrm rot="7697926">
            <a:off x="7934681" y="3062212"/>
            <a:ext cx="2798070" cy="598001"/>
          </a:xfrm>
          <a:prstGeom prst="rightArrow">
            <a:avLst>
              <a:gd name="adj1" fmla="val 39085"/>
              <a:gd name="adj2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D1ABC75-3F3C-7B42-B936-4C85F0C3CEC6}"/>
              </a:ext>
            </a:extLst>
          </p:cNvPr>
          <p:cNvSpPr txBox="1"/>
          <p:nvPr/>
        </p:nvSpPr>
        <p:spPr>
          <a:xfrm>
            <a:off x="392939" y="5841662"/>
            <a:ext cx="4998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Formule de compétition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Tableau (double repêchage)</a:t>
            </a:r>
          </a:p>
        </p:txBody>
      </p:sp>
      <p:sp>
        <p:nvSpPr>
          <p:cNvPr id="16" name="ZoneTexte 7">
            <a:extLst>
              <a:ext uri="{FF2B5EF4-FFF2-40B4-BE49-F238E27FC236}">
                <a16:creationId xmlns:a16="http://schemas.microsoft.com/office/drawing/2014/main" id="{3172BFBC-767E-2946-9E31-C4C0B5036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8947" y="5592204"/>
            <a:ext cx="33945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Championnat de France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individuel 2D</a:t>
            </a:r>
          </a:p>
        </p:txBody>
      </p:sp>
      <p:sp>
        <p:nvSpPr>
          <p:cNvPr id="28" name="Flèche droite 26">
            <a:extLst>
              <a:ext uri="{FF2B5EF4-FFF2-40B4-BE49-F238E27FC236}">
                <a16:creationId xmlns:a16="http://schemas.microsoft.com/office/drawing/2014/main" id="{6BA8F178-4FE1-2840-A2AF-DA9760651934}"/>
              </a:ext>
            </a:extLst>
          </p:cNvPr>
          <p:cNvSpPr/>
          <p:nvPr/>
        </p:nvSpPr>
        <p:spPr>
          <a:xfrm rot="5400000">
            <a:off x="9897797" y="4267179"/>
            <a:ext cx="1966644" cy="683407"/>
          </a:xfrm>
          <a:prstGeom prst="rightArrow">
            <a:avLst>
              <a:gd name="adj1" fmla="val 39085"/>
              <a:gd name="adj2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85EA0C9-EC5E-7347-97FD-6D99E6635B10}"/>
              </a:ext>
            </a:extLst>
          </p:cNvPr>
          <p:cNvSpPr txBox="1"/>
          <p:nvPr/>
        </p:nvSpPr>
        <p:spPr>
          <a:xfrm>
            <a:off x="3595152" y="2232058"/>
            <a:ext cx="35693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+ Les judoka qui redescendent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Du chpt de France 1D N-1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B5C7A43-C7FE-B712-F487-293AE1A964CD}"/>
              </a:ext>
            </a:extLst>
          </p:cNvPr>
          <p:cNvSpPr txBox="1"/>
          <p:nvPr/>
        </p:nvSpPr>
        <p:spPr>
          <a:xfrm>
            <a:off x="4123587" y="5669765"/>
            <a:ext cx="4813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Nombre de surface (minimum) : 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Pesées : 2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ETR : 2 minimum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9EB1060-C1B2-C861-9453-1F844EF78CC5}"/>
              </a:ext>
            </a:extLst>
          </p:cNvPr>
          <p:cNvSpPr txBox="1"/>
          <p:nvPr/>
        </p:nvSpPr>
        <p:spPr>
          <a:xfrm>
            <a:off x="3810354" y="2943288"/>
            <a:ext cx="48139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Tête de série 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: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 1 à 8 selon </a:t>
            </a:r>
            <a:r>
              <a:rPr kumimoji="0" lang="fr-FR" sz="18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Ranking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list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national</a:t>
            </a:r>
          </a:p>
          <a:p>
            <a:pPr marL="285750" indent="-285750" defTabSz="457200">
              <a:buFontTx/>
              <a:buChar char="-"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 </a:t>
            </a:r>
            <a:r>
              <a:rPr lang="fr-FR">
                <a:solidFill>
                  <a:srgbClr val="FF0000"/>
                </a:solidFill>
                <a:latin typeface="Century Gothic" panose="020B0502020202020204"/>
              </a:rPr>
              <a:t>les 8 têtes de série ne sont pas pourvues complément avec 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Podium IDF N-1 selon le classement  (tirage au sort entre les 2 3eme</a:t>
            </a: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F6E4A68-2DBA-6AC2-811B-F5B0169B1C1B}"/>
              </a:ext>
            </a:extLst>
          </p:cNvPr>
          <p:cNvSpPr txBox="1"/>
          <p:nvPr/>
        </p:nvSpPr>
        <p:spPr>
          <a:xfrm>
            <a:off x="9436678" y="4692926"/>
            <a:ext cx="2840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+ </a:t>
            </a:r>
            <a:r>
              <a:rPr lang="fr-FR" sz="1600" b="1">
                <a:latin typeface="Century Gothic" panose="020B0502020202020204"/>
              </a:rPr>
              <a:t>6</a:t>
            </a: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bonus global pour 2D</a:t>
            </a:r>
          </a:p>
        </p:txBody>
      </p:sp>
    </p:spTree>
    <p:extLst>
      <p:ext uri="{BB962C8B-B14F-4D97-AF65-F5344CB8AC3E}">
        <p14:creationId xmlns:p14="http://schemas.microsoft.com/office/powerpoint/2010/main" val="1316199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0;p15">
            <a:extLst>
              <a:ext uri="{FF2B5EF4-FFF2-40B4-BE49-F238E27FC236}">
                <a16:creationId xmlns:a16="http://schemas.microsoft.com/office/drawing/2014/main" id="{D262CEC8-4023-AB42-BBEA-1B50ABFB7B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70041" y="-13447"/>
            <a:ext cx="9404723" cy="11301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1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Quotas Senior – 3D</a:t>
            </a:r>
          </a:p>
        </p:txBody>
      </p:sp>
      <p:sp>
        <p:nvSpPr>
          <p:cNvPr id="13" name="Flèche droite 12"/>
          <p:cNvSpPr/>
          <p:nvPr/>
        </p:nvSpPr>
        <p:spPr>
          <a:xfrm>
            <a:off x="5076837" y="3616571"/>
            <a:ext cx="1973320" cy="64807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ZoneTexte 7"/>
          <p:cNvSpPr txBox="1">
            <a:spLocks noChangeArrowheads="1"/>
          </p:cNvSpPr>
          <p:nvPr/>
        </p:nvSpPr>
        <p:spPr bwMode="auto">
          <a:xfrm>
            <a:off x="6535991" y="3507131"/>
            <a:ext cx="5060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Championnat de France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(3</a:t>
            </a:r>
            <a:r>
              <a:rPr kumimoji="0" lang="fr-FR" altLang="fr-FR" sz="2400" b="1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ème</a:t>
            </a:r>
            <a:r>
              <a:rPr kumimoji="0" lang="fr-FR" altLang="fr-FR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division)</a:t>
            </a:r>
          </a:p>
        </p:txBody>
      </p:sp>
      <p:graphicFrame>
        <p:nvGraphicFramePr>
          <p:cNvPr id="24" name="Tableau 23"/>
          <p:cNvGraphicFramePr>
            <a:graphicFrameLocks noGrp="1"/>
          </p:cNvGraphicFramePr>
          <p:nvPr/>
        </p:nvGraphicFramePr>
        <p:xfrm>
          <a:off x="922681" y="1449731"/>
          <a:ext cx="3231476" cy="4114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5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/>
                        <a:t>Comités</a:t>
                      </a: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/>
                        <a:t>Quotas</a:t>
                      </a: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fr-FR" sz="2400" b="1"/>
                        <a:t>75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1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fr-FR" sz="2400" b="1"/>
                        <a:t>77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1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fr-FR" sz="2400" b="1"/>
                        <a:t>78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1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fr-FR" sz="2400" b="1"/>
                        <a:t>91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1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fr-FR" sz="2400" b="1"/>
                        <a:t>92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1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fr-FR" sz="2400" b="1"/>
                        <a:t>93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1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fr-FR" sz="2400" b="1"/>
                        <a:t>94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1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fr-FR" sz="2400" b="1"/>
                        <a:t>95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1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4647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80;p15">
            <a:extLst>
              <a:ext uri="{FF2B5EF4-FFF2-40B4-BE49-F238E27FC236}">
                <a16:creationId xmlns:a16="http://schemas.microsoft.com/office/drawing/2014/main" id="{35EA94AF-E308-754F-9C7B-59DE05FF3A0C}"/>
              </a:ext>
            </a:extLst>
          </p:cNvPr>
          <p:cNvSpPr/>
          <p:nvPr/>
        </p:nvSpPr>
        <p:spPr>
          <a:xfrm>
            <a:off x="0" y="12082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18548" y="41389"/>
            <a:ext cx="12073452" cy="11301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600" b="1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Quotas </a:t>
            </a:r>
            <a:r>
              <a:rPr kumimoji="0" lang="fr-FR" sz="6000" b="1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Senior – Equipe Mixte</a:t>
            </a:r>
          </a:p>
        </p:txBody>
      </p:sp>
      <p:sp>
        <p:nvSpPr>
          <p:cNvPr id="17" name="Flèche droite 16"/>
          <p:cNvSpPr/>
          <p:nvPr/>
        </p:nvSpPr>
        <p:spPr>
          <a:xfrm>
            <a:off x="4976220" y="1631953"/>
            <a:ext cx="2679613" cy="64807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23" name="Tableau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21639"/>
              </p:ext>
            </p:extLst>
          </p:nvPr>
        </p:nvGraphicFramePr>
        <p:xfrm>
          <a:off x="8002080" y="1655158"/>
          <a:ext cx="4140483" cy="914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33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6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/>
                        <a:t>Région</a:t>
                      </a: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/>
                        <a:t>Quotas</a:t>
                      </a: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IDF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>
                          <a:solidFill>
                            <a:schemeClr val="dk1"/>
                          </a:solidFill>
                        </a:rPr>
                        <a:t>5</a:t>
                      </a:r>
                    </a:p>
                  </a:txBody>
                  <a:tcPr marL="91431" marR="91431" marT="45697" marB="4569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Flèche droite 23"/>
          <p:cNvSpPr/>
          <p:nvPr/>
        </p:nvSpPr>
        <p:spPr>
          <a:xfrm rot="5400000">
            <a:off x="8278188" y="3755435"/>
            <a:ext cx="2060268" cy="671119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5" name="ZoneTexte 7"/>
          <p:cNvSpPr txBox="1">
            <a:spLocks noChangeArrowheads="1"/>
          </p:cNvSpPr>
          <p:nvPr/>
        </p:nvSpPr>
        <p:spPr bwMode="auto">
          <a:xfrm>
            <a:off x="6962238" y="5121129"/>
            <a:ext cx="50609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Championnat de France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2800" b="1">
                <a:solidFill>
                  <a:prstClr val="whit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</a:t>
            </a:r>
            <a:r>
              <a:rPr kumimoji="0" lang="fr-FR" altLang="fr-FR" sz="2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</a:t>
            </a:r>
            <a:r>
              <a:rPr kumimoji="0" lang="fr-FR" altLang="fr-FR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équipes mixtes amateurs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DB18A237-5025-2343-85E5-17F1E1380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436768"/>
              </p:ext>
            </p:extLst>
          </p:nvPr>
        </p:nvGraphicFramePr>
        <p:xfrm>
          <a:off x="227702" y="1576430"/>
          <a:ext cx="3215586" cy="41969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20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4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708">
                <a:tc>
                  <a:txBody>
                    <a:bodyPr/>
                    <a:lstStyle/>
                    <a:p>
                      <a:pPr algn="ctr"/>
                      <a:r>
                        <a:rPr lang="fr-FR" sz="2400"/>
                        <a:t>Comités</a:t>
                      </a: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/>
                        <a:t>Quotas</a:t>
                      </a: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603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75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open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603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77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open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603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78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open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603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91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open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603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92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open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603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93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open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603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94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open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7603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95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open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6" name="ZoneTexte 15">
            <a:extLst>
              <a:ext uri="{FF2B5EF4-FFF2-40B4-BE49-F238E27FC236}">
                <a16:creationId xmlns:a16="http://schemas.microsoft.com/office/drawing/2014/main" id="{254C203C-64B6-7A4A-B4EB-8210EC025FAD}"/>
              </a:ext>
            </a:extLst>
          </p:cNvPr>
          <p:cNvSpPr txBox="1"/>
          <p:nvPr/>
        </p:nvSpPr>
        <p:spPr>
          <a:xfrm>
            <a:off x="168812" y="6020105"/>
            <a:ext cx="4998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Formule de compétition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Tableau (double repêchage)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093048D-DE93-892F-39A8-7EF93D30F155}"/>
              </a:ext>
            </a:extLst>
          </p:cNvPr>
          <p:cNvSpPr txBox="1"/>
          <p:nvPr/>
        </p:nvSpPr>
        <p:spPr>
          <a:xfrm>
            <a:off x="3801066" y="5743106"/>
            <a:ext cx="4813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Nombre de surface (minimum) : 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Pesées : 2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ETR : 2 minimum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794D980-FA9E-F299-6499-145DA9E3B366}"/>
              </a:ext>
            </a:extLst>
          </p:cNvPr>
          <p:cNvSpPr txBox="1"/>
          <p:nvPr/>
        </p:nvSpPr>
        <p:spPr>
          <a:xfrm>
            <a:off x="3657944" y="3867239"/>
            <a:ext cx="4813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Tête de série 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: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>
                <a:solidFill>
                  <a:srgbClr val="FF0000"/>
                </a:solidFill>
                <a:latin typeface="Century Gothic" panose="020B0502020202020204"/>
              </a:rPr>
              <a:t>Pas de tête de </a:t>
            </a:r>
            <a:r>
              <a:rPr lang="fr-FR" err="1">
                <a:solidFill>
                  <a:srgbClr val="FF0000"/>
                </a:solidFill>
                <a:latin typeface="Century Gothic" panose="020B0502020202020204"/>
              </a:rPr>
              <a:t>serie</a:t>
            </a:r>
            <a:r>
              <a:rPr lang="fr-FR">
                <a:solidFill>
                  <a:srgbClr val="FF0000"/>
                </a:solidFill>
                <a:latin typeface="Century Gothic" panose="020B0502020202020204"/>
              </a:rPr>
              <a:t> car nouvelle formule</a:t>
            </a: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920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80;p15">
            <a:extLst>
              <a:ext uri="{FF2B5EF4-FFF2-40B4-BE49-F238E27FC236}">
                <a16:creationId xmlns:a16="http://schemas.microsoft.com/office/drawing/2014/main" id="{35EA94AF-E308-754F-9C7B-59DE05FF3A0C}"/>
              </a:ext>
            </a:extLst>
          </p:cNvPr>
          <p:cNvSpPr/>
          <p:nvPr/>
        </p:nvSpPr>
        <p:spPr>
          <a:xfrm>
            <a:off x="0" y="12082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47854" y="90236"/>
            <a:ext cx="7511223" cy="16967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fr-FR" sz="6600" b="1">
                <a:solidFill>
                  <a:srgbClr val="EBEBEB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Quotas</a:t>
            </a:r>
            <a:r>
              <a:rPr kumimoji="0" lang="fr-FR" sz="6600" b="1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fr-FR" sz="6600" b="1">
                <a:solidFill>
                  <a:srgbClr val="EBEBEB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Ju </a:t>
            </a:r>
            <a:r>
              <a:rPr lang="fr-FR" sz="6600" b="1" err="1">
                <a:solidFill>
                  <a:srgbClr val="EBEBEB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jitsu</a:t>
            </a:r>
            <a:endParaRPr lang="fr-FR" err="1"/>
          </a:p>
          <a:p>
            <a:pPr>
              <a:defRPr/>
            </a:pPr>
            <a:r>
              <a:rPr lang="fr-FR" sz="6600" b="1">
                <a:solidFill>
                  <a:srgbClr val="EBEBEB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 </a:t>
            </a:r>
            <a:r>
              <a:rPr lang="fr-FR" sz="3200" b="1">
                <a:solidFill>
                  <a:srgbClr val="EBEBEB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Combat, ne-</a:t>
            </a:r>
            <a:r>
              <a:rPr lang="fr-FR" sz="3200" b="1" err="1">
                <a:solidFill>
                  <a:srgbClr val="EBEBEB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waza</a:t>
            </a:r>
            <a:r>
              <a:rPr lang="fr-FR" sz="3200" b="1">
                <a:solidFill>
                  <a:srgbClr val="EBEBEB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, duo system</a:t>
            </a:r>
            <a:endParaRPr lang="fr-FR" sz="3200"/>
          </a:p>
        </p:txBody>
      </p:sp>
      <p:sp>
        <p:nvSpPr>
          <p:cNvPr id="17" name="Flèche droite 16"/>
          <p:cNvSpPr/>
          <p:nvPr/>
        </p:nvSpPr>
        <p:spPr>
          <a:xfrm>
            <a:off x="3803912" y="1788260"/>
            <a:ext cx="2679613" cy="64807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23" name="Tableau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636505"/>
              </p:ext>
            </p:extLst>
          </p:nvPr>
        </p:nvGraphicFramePr>
        <p:xfrm>
          <a:off x="7660157" y="228850"/>
          <a:ext cx="4140483" cy="914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33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6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/>
                        <a:t>Région</a:t>
                      </a: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/>
                        <a:t>Quotas</a:t>
                      </a: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IDF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>
                          <a:solidFill>
                            <a:schemeClr val="dk1"/>
                          </a:solidFill>
                        </a:rPr>
                        <a:t>4</a:t>
                      </a:r>
                    </a:p>
                  </a:txBody>
                  <a:tcPr marL="91431" marR="91431" marT="45697" marB="4569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Flèche droite 23"/>
          <p:cNvSpPr/>
          <p:nvPr/>
        </p:nvSpPr>
        <p:spPr>
          <a:xfrm rot="5400000">
            <a:off x="8946380" y="4556512"/>
            <a:ext cx="2060268" cy="671119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5" name="ZoneTexte 7"/>
          <p:cNvSpPr txBox="1">
            <a:spLocks noChangeArrowheads="1"/>
          </p:cNvSpPr>
          <p:nvPr/>
        </p:nvSpPr>
        <p:spPr bwMode="auto">
          <a:xfrm>
            <a:off x="7880545" y="5804976"/>
            <a:ext cx="42305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Championnat de France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DB18A237-5025-2343-85E5-17F1E1380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180555"/>
              </p:ext>
            </p:extLst>
          </p:nvPr>
        </p:nvGraphicFramePr>
        <p:xfrm>
          <a:off x="227702" y="1849968"/>
          <a:ext cx="3215586" cy="41969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20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4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708">
                <a:tc>
                  <a:txBody>
                    <a:bodyPr/>
                    <a:lstStyle/>
                    <a:p>
                      <a:pPr algn="ctr"/>
                      <a:r>
                        <a:rPr lang="fr-FR" sz="2400"/>
                        <a:t>Comités</a:t>
                      </a: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/>
                        <a:t>Quotas</a:t>
                      </a: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603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75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open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603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77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open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603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78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open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603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91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open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603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92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open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603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93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open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603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94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open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7603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95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open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6" name="ZoneTexte 15">
            <a:extLst>
              <a:ext uri="{FF2B5EF4-FFF2-40B4-BE49-F238E27FC236}">
                <a16:creationId xmlns:a16="http://schemas.microsoft.com/office/drawing/2014/main" id="{254C203C-64B6-7A4A-B4EB-8210EC025FAD}"/>
              </a:ext>
            </a:extLst>
          </p:cNvPr>
          <p:cNvSpPr txBox="1"/>
          <p:nvPr/>
        </p:nvSpPr>
        <p:spPr>
          <a:xfrm>
            <a:off x="168812" y="6117797"/>
            <a:ext cx="4998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Formule de compétition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Tableau (double repêchage)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093048D-DE93-892F-39A8-7EF93D30F155}"/>
              </a:ext>
            </a:extLst>
          </p:cNvPr>
          <p:cNvSpPr txBox="1"/>
          <p:nvPr/>
        </p:nvSpPr>
        <p:spPr>
          <a:xfrm>
            <a:off x="3801066" y="5743106"/>
            <a:ext cx="481391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Nombre de surface (minimum) : 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Pesées : </a:t>
            </a:r>
            <a:r>
              <a:rPr lang="fr-FR">
                <a:solidFill>
                  <a:prstClr val="white"/>
                </a:solidFill>
                <a:latin typeface="Century Gothic" panose="020B0502020202020204"/>
              </a:rPr>
              <a:t>6</a:t>
            </a:r>
            <a:endParaRPr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  <a:p>
            <a:pPr defTabSz="457200"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ETR : </a:t>
            </a:r>
            <a:r>
              <a:rPr lang="fr-FR">
                <a:solidFill>
                  <a:prstClr val="white"/>
                </a:solidFill>
                <a:latin typeface="Century Gothic" panose="020B0502020202020204"/>
              </a:rPr>
              <a:t>1 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minimum</a:t>
            </a:r>
            <a:endParaRPr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794D980-FA9E-F299-6499-145DA9E3B366}"/>
              </a:ext>
            </a:extLst>
          </p:cNvPr>
          <p:cNvSpPr txBox="1"/>
          <p:nvPr/>
        </p:nvSpPr>
        <p:spPr>
          <a:xfrm>
            <a:off x="3657944" y="3867239"/>
            <a:ext cx="481391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Tête de série 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: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>
                <a:solidFill>
                  <a:srgbClr val="FF0000"/>
                </a:solidFill>
                <a:latin typeface="Century Gothic" panose="020B0502020202020204"/>
              </a:rPr>
              <a:t>??</a:t>
            </a:r>
            <a:endParaRPr lang="fr-FR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" name="Image 1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A119D2F2-C3C7-6B9F-7D41-BF5143178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189" y="1176215"/>
            <a:ext cx="4993726" cy="36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14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80;p15">
            <a:extLst>
              <a:ext uri="{FF2B5EF4-FFF2-40B4-BE49-F238E27FC236}">
                <a16:creationId xmlns:a16="http://schemas.microsoft.com/office/drawing/2014/main" id="{ECCA8393-A33E-8445-B289-98E993EAA461}"/>
              </a:ext>
            </a:extLst>
          </p:cNvPr>
          <p:cNvSpPr/>
          <p:nvPr/>
        </p:nvSpPr>
        <p:spPr>
          <a:xfrm>
            <a:off x="0" y="-32657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245958"/>
            <a:ext cx="12192000" cy="1032317"/>
          </a:xfrm>
        </p:spPr>
        <p:txBody>
          <a:bodyPr/>
          <a:lstStyle/>
          <a:p>
            <a:pPr algn="ctr"/>
            <a:r>
              <a:rPr lang="fr-FR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DEMANDE HORS-QUOTAS</a:t>
            </a: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196" y="2477822"/>
            <a:ext cx="2423607" cy="130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oogle Shape;84;p15">
            <a:extLst>
              <a:ext uri="{FF2B5EF4-FFF2-40B4-BE49-F238E27FC236}">
                <a16:creationId xmlns:a16="http://schemas.microsoft.com/office/drawing/2014/main" id="{3C677BAA-0632-EC5F-0243-DC7C8A3FFD1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62613" b="19954"/>
          <a:stretch/>
        </p:blipFill>
        <p:spPr>
          <a:xfrm>
            <a:off x="234" y="1"/>
            <a:ext cx="12191541" cy="107059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86;p15">
            <a:extLst>
              <a:ext uri="{FF2B5EF4-FFF2-40B4-BE49-F238E27FC236}">
                <a16:creationId xmlns:a16="http://schemas.microsoft.com/office/drawing/2014/main" id="{0047541C-CEE8-5541-90E1-C0D1E4F21E98}"/>
              </a:ext>
            </a:extLst>
          </p:cNvPr>
          <p:cNvSpPr/>
          <p:nvPr/>
        </p:nvSpPr>
        <p:spPr>
          <a:xfrm>
            <a:off x="11065633" y="-565367"/>
            <a:ext cx="1414800" cy="13332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Google Shape;87;p15">
            <a:extLst>
              <a:ext uri="{FF2B5EF4-FFF2-40B4-BE49-F238E27FC236}">
                <a16:creationId xmlns:a16="http://schemas.microsoft.com/office/drawing/2014/main" id="{182E225A-8A97-EA44-5732-9291F48951C1}"/>
              </a:ext>
            </a:extLst>
          </p:cNvPr>
          <p:cNvSpPr/>
          <p:nvPr/>
        </p:nvSpPr>
        <p:spPr>
          <a:xfrm>
            <a:off x="11387649" y="-344924"/>
            <a:ext cx="1414800" cy="1333200"/>
          </a:xfrm>
          <a:prstGeom prst="ellipse">
            <a:avLst/>
          </a:prstGeom>
          <a:noFill/>
          <a:ln w="28575" cap="flat" cmpd="sng">
            <a:solidFill>
              <a:srgbClr val="0F0A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3" name="Google Shape;81;p15">
            <a:extLst>
              <a:ext uri="{FF2B5EF4-FFF2-40B4-BE49-F238E27FC236}">
                <a16:creationId xmlns:a16="http://schemas.microsoft.com/office/drawing/2014/main" id="{1929ABCE-4D10-43F0-8E1F-3631E21DB20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723" y="147604"/>
            <a:ext cx="1583950" cy="113566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82;p15">
            <a:extLst>
              <a:ext uri="{FF2B5EF4-FFF2-40B4-BE49-F238E27FC236}">
                <a16:creationId xmlns:a16="http://schemas.microsoft.com/office/drawing/2014/main" id="{3353006E-9CEB-ECF0-41EB-CB930C84DFE5}"/>
              </a:ext>
            </a:extLst>
          </p:cNvPr>
          <p:cNvSpPr txBox="1"/>
          <p:nvPr/>
        </p:nvSpPr>
        <p:spPr>
          <a:xfrm>
            <a:off x="59933" y="6513633"/>
            <a:ext cx="2994800" cy="2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La Ligue de judo Ile-de-France - Copyright - 2020 / Email : 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775289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80;p15">
            <a:extLst>
              <a:ext uri="{FF2B5EF4-FFF2-40B4-BE49-F238E27FC236}">
                <a16:creationId xmlns:a16="http://schemas.microsoft.com/office/drawing/2014/main" id="{8C1C87C6-22DD-814A-B8BA-F93C5BD4EE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14337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414337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414337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Priorité au championnat départemental et régional</a:t>
            </a:r>
          </a:p>
          <a:p>
            <a:pPr marL="414337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414337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414337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Une demande de hors quota se justifie et sera étudiée pour des cadets, juniors, seniors uniquement si le combattant rempli un de ces critères :</a:t>
            </a:r>
          </a:p>
          <a:p>
            <a:pPr marL="414337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757237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Sélection en Equipe de France le même weekend que la compétition</a:t>
            </a:r>
          </a:p>
          <a:p>
            <a:pPr marL="414337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757237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Sélection pour une compétition de judoka en structure (PE / PF / INSEP)</a:t>
            </a:r>
          </a:p>
          <a:p>
            <a:pPr marL="414337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60568" y="382528"/>
            <a:ext cx="9585823" cy="861420"/>
          </a:xfrm>
        </p:spPr>
        <p:txBody>
          <a:bodyPr>
            <a:normAutofit fontScale="85000" lnSpcReduction="10000"/>
          </a:bodyPr>
          <a:lstStyle/>
          <a:p>
            <a:r>
              <a:rPr lang="fr-FR" sz="360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PRINCIPES IDF - DEMANDES DE hors-QUOTA</a:t>
            </a:r>
          </a:p>
        </p:txBody>
      </p:sp>
      <p:pic>
        <p:nvPicPr>
          <p:cNvPr id="14" name="Google Shape;56;gc468f5f69c_0_0">
            <a:extLst>
              <a:ext uri="{FF2B5EF4-FFF2-40B4-BE49-F238E27FC236}">
                <a16:creationId xmlns:a16="http://schemas.microsoft.com/office/drawing/2014/main" id="{40BE8783-7E20-5B43-BCF2-19007CBD9EE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4692" y="157896"/>
            <a:ext cx="1790268" cy="1310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2776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80;p15">
            <a:extLst>
              <a:ext uri="{FF2B5EF4-FFF2-40B4-BE49-F238E27FC236}">
                <a16:creationId xmlns:a16="http://schemas.microsoft.com/office/drawing/2014/main" id="{8C1C87C6-22DD-814A-B8BA-F93C5BD4EE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1402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  <a:p>
            <a:pPr marL="41402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</a:endParaRPr>
          </a:p>
          <a:p>
            <a:pPr marL="41402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</a:endParaRPr>
          </a:p>
          <a:p>
            <a:pPr marL="41402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Principe si demande HQ en raison de blessure</a:t>
            </a:r>
            <a:endParaRPr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  <a:p>
            <a:pPr marL="41402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Une demande de hors quota en raison d’une blessure se justifie et sera étudiée pour des cadets, juniors, seniors uniquement si le combattant rempli un de ces critères :</a:t>
            </a:r>
            <a:endParaRPr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  <a:p>
            <a:pPr marL="41402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  <a:p>
            <a:pPr marL="75692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Sélection Equipe de France N et N-1 sur un championnat majeur (Europe, Monde) ;</a:t>
            </a:r>
            <a:endParaRPr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  <a:p>
            <a:pPr marL="75692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Sélection Nationale ou structure sur une compétition UEJ / FIJ ;</a:t>
            </a:r>
            <a:endParaRPr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  <a:p>
            <a:pPr marL="75692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Dans les 100 premiers de la </a:t>
            </a:r>
            <a:r>
              <a:rPr kumimoji="0" lang="fr-FR" sz="2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ranking</a:t>
            </a: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UEJ / FIJ (au 01.09) ;</a:t>
            </a:r>
            <a:endParaRPr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  <a:p>
            <a:pPr marL="756920" indent="-342900" algn="just" defTabSz="457200">
              <a:buFont typeface="Arial" panose="020B0604020202020204" pitchFamily="34" charset="0"/>
              <a:buChar char="•"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Judoka classé dans les 7 premiers du championnat de France N-1 de la catégorie d’âge concerné ;</a:t>
            </a:r>
            <a:endParaRPr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  <a:p>
            <a:pPr marL="75692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Judoka en structure PE / PF / INSEP ;</a:t>
            </a:r>
            <a:endParaRPr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  <a:p>
            <a:pPr marL="41402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60568" y="382528"/>
            <a:ext cx="9585823" cy="86142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fr-FR" sz="510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PRINCIPES interne IDF</a:t>
            </a:r>
          </a:p>
          <a:p>
            <a:pPr algn="ctr"/>
            <a:r>
              <a:rPr lang="fr-FR" sz="360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DEMANDES DE hors-QUOTA</a:t>
            </a:r>
          </a:p>
        </p:txBody>
      </p:sp>
      <p:pic>
        <p:nvPicPr>
          <p:cNvPr id="14" name="Google Shape;56;gc468f5f69c_0_0">
            <a:extLst>
              <a:ext uri="{FF2B5EF4-FFF2-40B4-BE49-F238E27FC236}">
                <a16:creationId xmlns:a16="http://schemas.microsoft.com/office/drawing/2014/main" id="{40BE8783-7E20-5B43-BCF2-19007CBD9EE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4692" y="157896"/>
            <a:ext cx="1790268" cy="13106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64151A3-F10C-FCE7-84AF-6975B66FC4A7}"/>
              </a:ext>
            </a:extLst>
          </p:cNvPr>
          <p:cNvSpPr txBox="1"/>
          <p:nvPr/>
        </p:nvSpPr>
        <p:spPr>
          <a:xfrm>
            <a:off x="10508829" y="6044030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Document de travail</a:t>
            </a:r>
          </a:p>
        </p:txBody>
      </p:sp>
    </p:spTree>
    <p:extLst>
      <p:ext uri="{BB962C8B-B14F-4D97-AF65-F5344CB8AC3E}">
        <p14:creationId xmlns:p14="http://schemas.microsoft.com/office/powerpoint/2010/main" val="3666491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80;p15">
            <a:extLst>
              <a:ext uri="{FF2B5EF4-FFF2-40B4-BE49-F238E27FC236}">
                <a16:creationId xmlns:a16="http://schemas.microsoft.com/office/drawing/2014/main" id="{8C1C87C6-22DD-814A-B8BA-F93C5BD4EE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1402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  <a:p>
            <a:pPr marL="41402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  <a:p>
            <a:pPr marL="41402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Par principe : pas de hors-quota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– On demande à ce que les athlètes fassent la compétition. 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C’est une démarche exceptionnelle</a:t>
            </a:r>
            <a:endParaRPr lang="fr-FR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</a:endParaRPr>
          </a:p>
          <a:p>
            <a:pPr marL="41402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  <a:p>
            <a:pPr marL="414020" algn="just" defTabSz="457200"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En équipe : si </a:t>
            </a:r>
            <a:r>
              <a:rPr lang="fr-FR">
                <a:solidFill>
                  <a:prstClr val="white"/>
                </a:solidFill>
                <a:latin typeface="Century Gothic" panose="020B0502020202020204"/>
              </a:rPr>
              <a:t>un ou plusieurs 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combattants d’une équipe sont absents pour cause de sélection en Equipe de France, le club doit malgré tout présenter son équipe à la compétition.</a:t>
            </a:r>
            <a:endParaRPr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  <a:p>
            <a:pPr marL="41402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 l’équipe ne se qualifie pas, une demande de Hors-Quota peut être faite et sera transmise au national.</a:t>
            </a:r>
            <a:endParaRPr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  <a:p>
            <a:pPr marL="41402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  <a:p>
            <a:pPr marL="414020" algn="just" defTabSz="457200"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 impossibilité de faire la compétition pour un motif valable (sélection en équipe de France, blessure, …) une demande de hors-quota peut être formulée</a:t>
            </a:r>
            <a:r>
              <a:rPr lang="fr-FR">
                <a:solidFill>
                  <a:prstClr val="white"/>
                </a:solidFill>
                <a:latin typeface="Century Gothic" panose="020B0502020202020204"/>
              </a:rPr>
              <a:t> au national (demande formulée à la ligue)</a:t>
            </a:r>
            <a:endParaRPr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14960" y="382528"/>
            <a:ext cx="10152348" cy="861420"/>
          </a:xfrm>
        </p:spPr>
        <p:txBody>
          <a:bodyPr>
            <a:noAutofit/>
          </a:bodyPr>
          <a:lstStyle/>
          <a:p>
            <a:r>
              <a:rPr lang="fr-FR" sz="290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DEMANDE DE hors-QUOTA – PRINCIPES GENERAUX</a:t>
            </a:r>
          </a:p>
        </p:txBody>
      </p:sp>
      <p:pic>
        <p:nvPicPr>
          <p:cNvPr id="14" name="Google Shape;56;gc468f5f69c_0_0">
            <a:extLst>
              <a:ext uri="{FF2B5EF4-FFF2-40B4-BE49-F238E27FC236}">
                <a16:creationId xmlns:a16="http://schemas.microsoft.com/office/drawing/2014/main" id="{40BE8783-7E20-5B43-BCF2-19007CBD9EE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4692" y="157896"/>
            <a:ext cx="1790268" cy="13106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85B52A7-CAFC-5BC4-8FA2-957FEE24F218}"/>
              </a:ext>
            </a:extLst>
          </p:cNvPr>
          <p:cNvSpPr txBox="1"/>
          <p:nvPr/>
        </p:nvSpPr>
        <p:spPr>
          <a:xfrm>
            <a:off x="10508829" y="6044030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Document de travail</a:t>
            </a:r>
          </a:p>
        </p:txBody>
      </p:sp>
    </p:spTree>
    <p:extLst>
      <p:ext uri="{BB962C8B-B14F-4D97-AF65-F5344CB8AC3E}">
        <p14:creationId xmlns:p14="http://schemas.microsoft.com/office/powerpoint/2010/main" val="2698149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80;p15">
            <a:extLst>
              <a:ext uri="{FF2B5EF4-FFF2-40B4-BE49-F238E27FC236}">
                <a16:creationId xmlns:a16="http://schemas.microsoft.com/office/drawing/2014/main" id="{8C1C87C6-22DD-814A-B8BA-F93C5BD4EE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762000" marR="0" lvl="0" indent="-34734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  <a:p>
            <a:pPr marL="762000" marR="0" lvl="0" indent="-34734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  <a:p>
            <a:pPr marL="41402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 impossibilité de faire la compétition pour un motif valable (sélection en équipe de France, blessure, …) une demande de hors quota peut être formulée de la manière suivante :</a:t>
            </a:r>
            <a:endParaRPr lang="fr-FR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  <a:p>
            <a:pPr marL="41402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  <a:p>
            <a:pPr marL="75692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Remplir un formulaire de demande de hors-quota en amont ou au plus tard le jour de la compétition et le transmettre au conseiller départemental ;</a:t>
            </a:r>
            <a:endParaRPr lang="fr-FR" sz="2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</a:endParaRPr>
          </a:p>
          <a:p>
            <a:pPr marL="75692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  <a:p>
            <a:pPr marL="756920" indent="-342900" algn="just" defTabSz="457200">
              <a:buFont typeface="Arial" panose="020B0604020202020204" pitchFamily="34" charset="0"/>
              <a:buChar char="•"/>
              <a:defRPr/>
            </a:pPr>
            <a:r>
              <a:rPr kumimoji="0" lang="fr-FR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Fournir </a:t>
            </a:r>
            <a:r>
              <a:rPr lang="fr-FR" sz="2200">
                <a:solidFill>
                  <a:prstClr val="white"/>
                </a:solidFill>
                <a:latin typeface="Century Gothic" panose="020B0502020202020204"/>
              </a:rPr>
              <a:t>obligatoirement le</a:t>
            </a:r>
            <a:r>
              <a:rPr kumimoji="0" lang="fr-FR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document justificatif (certificat médical, convocation sélection</a:t>
            </a:r>
            <a:r>
              <a:rPr lang="fr-FR" sz="2200">
                <a:solidFill>
                  <a:prstClr val="white"/>
                </a:solidFill>
                <a:latin typeface="Century Gothic" panose="020B0502020202020204"/>
              </a:rPr>
              <a:t>, attention demande non complète ne sera pas étudiée)</a:t>
            </a:r>
            <a:r>
              <a:rPr kumimoji="0" lang="fr-FR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;</a:t>
            </a:r>
            <a:endParaRPr lang="fr-FR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  <a:p>
            <a:pPr marL="75692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  <a:p>
            <a:pPr marL="75692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  <a:p>
            <a:pPr marL="41402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Transmettre la demande complète au comité départemental + conseiller technique. </a:t>
            </a:r>
            <a:endParaRPr lang="fr-FR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  <a:p>
            <a:pPr marL="41402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 comité fera suivre la demande à l’échelon ligue.</a:t>
            </a:r>
            <a:endParaRPr lang="fr-FR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  <a:p>
            <a:pPr marL="41402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Puis la ligue fera suivre à l’échelon national si la demande concerne une qualification à un championnat de France.</a:t>
            </a:r>
            <a:endParaRPr lang="fr-FR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60568" y="382528"/>
            <a:ext cx="9585823" cy="861420"/>
          </a:xfrm>
        </p:spPr>
        <p:txBody>
          <a:bodyPr>
            <a:normAutofit/>
          </a:bodyPr>
          <a:lstStyle/>
          <a:p>
            <a:r>
              <a:rPr lang="fr-FR" sz="360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DEMARCHE</a:t>
            </a:r>
          </a:p>
        </p:txBody>
      </p:sp>
      <p:pic>
        <p:nvPicPr>
          <p:cNvPr id="14" name="Google Shape;56;gc468f5f69c_0_0">
            <a:extLst>
              <a:ext uri="{FF2B5EF4-FFF2-40B4-BE49-F238E27FC236}">
                <a16:creationId xmlns:a16="http://schemas.microsoft.com/office/drawing/2014/main" id="{40BE8783-7E20-5B43-BCF2-19007CBD9EE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4692" y="157896"/>
            <a:ext cx="1790268" cy="1310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6013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80;p15">
            <a:extLst>
              <a:ext uri="{FF2B5EF4-FFF2-40B4-BE49-F238E27FC236}">
                <a16:creationId xmlns:a16="http://schemas.microsoft.com/office/drawing/2014/main" id="{ECCA8393-A33E-8445-B289-98E993EAA461}"/>
              </a:ext>
            </a:extLst>
          </p:cNvPr>
          <p:cNvSpPr/>
          <p:nvPr/>
        </p:nvSpPr>
        <p:spPr>
          <a:xfrm>
            <a:off x="0" y="-32657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245958"/>
            <a:ext cx="12192000" cy="1032317"/>
          </a:xfrm>
        </p:spPr>
        <p:txBody>
          <a:bodyPr/>
          <a:lstStyle/>
          <a:p>
            <a:pPr algn="ctr"/>
            <a:r>
              <a:rPr lang="fr-FR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QUOTAS</a:t>
            </a: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196" y="2477822"/>
            <a:ext cx="2423607" cy="130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oogle Shape;84;p15">
            <a:extLst>
              <a:ext uri="{FF2B5EF4-FFF2-40B4-BE49-F238E27FC236}">
                <a16:creationId xmlns:a16="http://schemas.microsoft.com/office/drawing/2014/main" id="{3C677BAA-0632-EC5F-0243-DC7C8A3FFD1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62613" b="19954"/>
          <a:stretch/>
        </p:blipFill>
        <p:spPr>
          <a:xfrm>
            <a:off x="234" y="1"/>
            <a:ext cx="12191541" cy="107059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86;p15">
            <a:extLst>
              <a:ext uri="{FF2B5EF4-FFF2-40B4-BE49-F238E27FC236}">
                <a16:creationId xmlns:a16="http://schemas.microsoft.com/office/drawing/2014/main" id="{0047541C-CEE8-5541-90E1-C0D1E4F21E98}"/>
              </a:ext>
            </a:extLst>
          </p:cNvPr>
          <p:cNvSpPr/>
          <p:nvPr/>
        </p:nvSpPr>
        <p:spPr>
          <a:xfrm>
            <a:off x="11065633" y="-565367"/>
            <a:ext cx="1414800" cy="13332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Google Shape;87;p15">
            <a:extLst>
              <a:ext uri="{FF2B5EF4-FFF2-40B4-BE49-F238E27FC236}">
                <a16:creationId xmlns:a16="http://schemas.microsoft.com/office/drawing/2014/main" id="{182E225A-8A97-EA44-5732-9291F48951C1}"/>
              </a:ext>
            </a:extLst>
          </p:cNvPr>
          <p:cNvSpPr/>
          <p:nvPr/>
        </p:nvSpPr>
        <p:spPr>
          <a:xfrm>
            <a:off x="11387649" y="-344924"/>
            <a:ext cx="1414800" cy="1333200"/>
          </a:xfrm>
          <a:prstGeom prst="ellipse">
            <a:avLst/>
          </a:prstGeom>
          <a:noFill/>
          <a:ln w="28575" cap="flat" cmpd="sng">
            <a:solidFill>
              <a:srgbClr val="0F0A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3" name="Google Shape;81;p15">
            <a:extLst>
              <a:ext uri="{FF2B5EF4-FFF2-40B4-BE49-F238E27FC236}">
                <a16:creationId xmlns:a16="http://schemas.microsoft.com/office/drawing/2014/main" id="{1929ABCE-4D10-43F0-8E1F-3631E21DB20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723" y="147604"/>
            <a:ext cx="1583950" cy="113566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82;p15">
            <a:extLst>
              <a:ext uri="{FF2B5EF4-FFF2-40B4-BE49-F238E27FC236}">
                <a16:creationId xmlns:a16="http://schemas.microsoft.com/office/drawing/2014/main" id="{3353006E-9CEB-ECF0-41EB-CB930C84DFE5}"/>
              </a:ext>
            </a:extLst>
          </p:cNvPr>
          <p:cNvSpPr txBox="1"/>
          <p:nvPr/>
        </p:nvSpPr>
        <p:spPr>
          <a:xfrm>
            <a:off x="59933" y="6513633"/>
            <a:ext cx="2994800" cy="2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 Light"/>
                <a:ea typeface="Helvetica Neue Light"/>
                <a:cs typeface="Helvetica Neue Light"/>
                <a:sym typeface="Helvetica Neue Light"/>
              </a:rPr>
              <a:t>La Ligue de judo Ile-de-France - Copyright - 2020 / Email : 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4134386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80;p15">
            <a:extLst>
              <a:ext uri="{FF2B5EF4-FFF2-40B4-BE49-F238E27FC236}">
                <a16:creationId xmlns:a16="http://schemas.microsoft.com/office/drawing/2014/main" id="{8C1C87C6-22DD-814A-B8BA-F93C5BD4EE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14337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414337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414337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Obligation de passer par le comité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 CT du comité donne un avis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 CT les envoie à la ligue et la ligue entérine la demande (ou transmets au national si c’est pour une demande à l’échelon supérieur)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La ligue renvoie au CT du comité la validation ou non de la demande ;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1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Inscription extranet des demandes acceptées</a:t>
            </a: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Par le CT du comité si c’est une demande pour l’échelon ligue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Par le responsable sportif IDF si c’est une demande pour l’échelon national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Par le </a:t>
            </a:r>
            <a:r>
              <a:rPr lang="fr-FR" sz="2400">
                <a:solidFill>
                  <a:prstClr val="white"/>
                </a:solidFill>
                <a:latin typeface="Century Gothic" panose="020B0502020202020204"/>
              </a:rPr>
              <a:t>Responsable sportif IDF</a:t>
            </a: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si ce sont des qualifiés qui redescendent de l’échelon national / ou bonus ligue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67840" y="157896"/>
            <a:ext cx="10078551" cy="1310684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fr-FR" sz="320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DEMARCHE  INTERNE ETR</a:t>
            </a:r>
          </a:p>
          <a:p>
            <a:pPr algn="ctr">
              <a:lnSpc>
                <a:spcPct val="120000"/>
              </a:lnSpc>
            </a:pPr>
            <a:r>
              <a:rPr lang="fr-FR" sz="320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suivi des demandes de hors quota / BONUS</a:t>
            </a:r>
          </a:p>
        </p:txBody>
      </p:sp>
      <p:pic>
        <p:nvPicPr>
          <p:cNvPr id="14" name="Google Shape;56;gc468f5f69c_0_0">
            <a:extLst>
              <a:ext uri="{FF2B5EF4-FFF2-40B4-BE49-F238E27FC236}">
                <a16:creationId xmlns:a16="http://schemas.microsoft.com/office/drawing/2014/main" id="{40BE8783-7E20-5B43-BCF2-19007CBD9EE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4692" y="157896"/>
            <a:ext cx="1790268" cy="1310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6598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80;p15">
            <a:extLst>
              <a:ext uri="{FF2B5EF4-FFF2-40B4-BE49-F238E27FC236}">
                <a16:creationId xmlns:a16="http://schemas.microsoft.com/office/drawing/2014/main" id="{8C1C87C6-22DD-814A-B8BA-F93C5BD4EE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9097" y="3812549"/>
            <a:ext cx="10994065" cy="1032317"/>
          </a:xfrm>
        </p:spPr>
        <p:txBody>
          <a:bodyPr/>
          <a:lstStyle/>
          <a:p>
            <a:pPr algn="ctr"/>
            <a:r>
              <a:rPr lang="fr-FR" sz="6000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Double appartenance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46057" y="5347790"/>
            <a:ext cx="8825658" cy="861420"/>
          </a:xfrm>
        </p:spPr>
        <p:txBody>
          <a:bodyPr>
            <a:normAutofit fontScale="77500" lnSpcReduction="20000"/>
          </a:bodyPr>
          <a:lstStyle/>
          <a:p>
            <a:r>
              <a:rPr lang="fr-FR" sz="400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Minimes, cadets, juniors et seniors</a:t>
            </a: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2046057" y="304712"/>
            <a:ext cx="711718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Séminaire des conseillers techniques IDF</a:t>
            </a:r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693" y="1743740"/>
            <a:ext cx="4810871" cy="189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oogle Shape;56;gc468f5f69c_0_0">
            <a:extLst>
              <a:ext uri="{FF2B5EF4-FFF2-40B4-BE49-F238E27FC236}">
                <a16:creationId xmlns:a16="http://schemas.microsoft.com/office/drawing/2014/main" id="{40BE8783-7E20-5B43-BCF2-19007CBD9EE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692" y="157896"/>
            <a:ext cx="1790268" cy="1310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7978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80;p15">
            <a:extLst>
              <a:ext uri="{FF2B5EF4-FFF2-40B4-BE49-F238E27FC236}">
                <a16:creationId xmlns:a16="http://schemas.microsoft.com/office/drawing/2014/main" id="{8C1C87C6-22DD-814A-B8BA-F93C5BD4EE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14337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414337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414337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Obligation de passer par le comité – envoyé 7 jours avant le 1</a:t>
            </a:r>
            <a:r>
              <a:rPr kumimoji="0" lang="fr-FR" sz="16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er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niveau – Maxi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 dimanche à minuit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précédent le weekend suivant où se déroule la compétition.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Exemple 1 : pour une équipe qui redescend du championnat 1D / équipe leur premier niveau de compétition est le championnat IDF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Exemple 2 : Bonus pour une équipe podium sur championnat de France CADET 1D N-1 – Les demandes sont à faire 1 semaine avant le championnat </a:t>
            </a:r>
            <a:r>
              <a:rPr lang="fr-FR" sz="1600">
                <a:solidFill>
                  <a:prstClr val="white"/>
                </a:solidFill>
                <a:latin typeface="Century Gothic" panose="020B0502020202020204"/>
              </a:rPr>
              <a:t>de France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 CT envoie les demandes des clubs de son comité à la ligue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La ligue valide les demandes et renvoie au CT et secrétariat du comité qui à son tour renvoie au club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60568" y="382528"/>
            <a:ext cx="9585823" cy="861420"/>
          </a:xfrm>
        </p:spPr>
        <p:txBody>
          <a:bodyPr>
            <a:normAutofit/>
          </a:bodyPr>
          <a:lstStyle/>
          <a:p>
            <a:r>
              <a:rPr lang="fr-FR" sz="360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DOUBLE APPARTENANCE - PROCEDURE</a:t>
            </a:r>
          </a:p>
        </p:txBody>
      </p:sp>
      <p:pic>
        <p:nvPicPr>
          <p:cNvPr id="14" name="Google Shape;56;gc468f5f69c_0_0">
            <a:extLst>
              <a:ext uri="{FF2B5EF4-FFF2-40B4-BE49-F238E27FC236}">
                <a16:creationId xmlns:a16="http://schemas.microsoft.com/office/drawing/2014/main" id="{40BE8783-7E20-5B43-BCF2-19007CBD9EE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4692" y="157896"/>
            <a:ext cx="1790268" cy="13106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05F9252-5A07-2AA3-B597-F4FD150DD874}"/>
              </a:ext>
            </a:extLst>
          </p:cNvPr>
          <p:cNvSpPr txBox="1"/>
          <p:nvPr/>
        </p:nvSpPr>
        <p:spPr>
          <a:xfrm>
            <a:off x="10508829" y="6044030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Document de travail</a:t>
            </a:r>
          </a:p>
        </p:txBody>
      </p:sp>
    </p:spTree>
    <p:extLst>
      <p:ext uri="{BB962C8B-B14F-4D97-AF65-F5344CB8AC3E}">
        <p14:creationId xmlns:p14="http://schemas.microsoft.com/office/powerpoint/2010/main" val="11877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80;p15">
            <a:extLst>
              <a:ext uri="{FF2B5EF4-FFF2-40B4-BE49-F238E27FC236}">
                <a16:creationId xmlns:a16="http://schemas.microsoft.com/office/drawing/2014/main" id="{31AE93F1-FCDB-BD47-A6B3-6841B094F3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399295"/>
              </p:ext>
            </p:extLst>
          </p:nvPr>
        </p:nvGraphicFramePr>
        <p:xfrm>
          <a:off x="316457" y="1489067"/>
          <a:ext cx="4607370" cy="41143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6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359">
                <a:tc>
                  <a:txBody>
                    <a:bodyPr/>
                    <a:lstStyle/>
                    <a:p>
                      <a:pPr algn="ctr"/>
                      <a:r>
                        <a:rPr lang="fr-FR" sz="2400"/>
                        <a:t>Comités</a:t>
                      </a: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/>
                        <a:t>Quota global</a:t>
                      </a: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359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75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84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359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77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84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359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78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84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359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91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84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359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92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84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359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93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84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359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94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84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5359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95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84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8" name="Flèche droite 17"/>
          <p:cNvSpPr/>
          <p:nvPr/>
        </p:nvSpPr>
        <p:spPr>
          <a:xfrm>
            <a:off x="6378098" y="1489067"/>
            <a:ext cx="1456266" cy="64807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835260"/>
              </p:ext>
            </p:extLst>
          </p:nvPr>
        </p:nvGraphicFramePr>
        <p:xfrm>
          <a:off x="8144540" y="1397383"/>
          <a:ext cx="3668015" cy="914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61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/>
                        <a:t>Région</a:t>
                      </a: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/>
                        <a:t>TOTAL</a:t>
                      </a: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IDF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bg1"/>
                          </a:solidFill>
                        </a:rPr>
                        <a:t>40/44 cat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Titre 1"/>
          <p:cNvSpPr txBox="1">
            <a:spLocks/>
          </p:cNvSpPr>
          <p:nvPr/>
        </p:nvSpPr>
        <p:spPr>
          <a:xfrm>
            <a:off x="151095" y="0"/>
            <a:ext cx="9404723" cy="10156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1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Quotas</a:t>
            </a:r>
            <a:r>
              <a:rPr kumimoji="0" lang="fr-FR" sz="7200" b="1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Benjamin/e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88447A4-3118-D942-B407-44DC8D6A33E3}"/>
              </a:ext>
            </a:extLst>
          </p:cNvPr>
          <p:cNvSpPr txBox="1"/>
          <p:nvPr/>
        </p:nvSpPr>
        <p:spPr>
          <a:xfrm>
            <a:off x="316457" y="5792990"/>
            <a:ext cx="543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Formule de compétition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Tableau Repêchage Intégral : (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combat en </a:t>
            </a:r>
            <a:r>
              <a:rPr lang="fr-FR">
                <a:solidFill>
                  <a:srgbClr val="FF0000"/>
                </a:solidFill>
                <a:latin typeface="Century Gothic" panose="020B0502020202020204"/>
              </a:rPr>
              <a:t>repêchage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à refaire même si déjà rencontré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8A3ECB4-F189-1175-6816-06F80068BB3C}"/>
              </a:ext>
            </a:extLst>
          </p:cNvPr>
          <p:cNvSpPr txBox="1"/>
          <p:nvPr/>
        </p:nvSpPr>
        <p:spPr>
          <a:xfrm>
            <a:off x="6876790" y="5608324"/>
            <a:ext cx="481391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457200"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Nombre de surface (minimum) : </a:t>
            </a:r>
            <a:r>
              <a:rPr lang="fr-FR">
                <a:solidFill>
                  <a:prstClr val="white"/>
                </a:solidFill>
                <a:latin typeface="Century Gothic" panose="020B0502020202020204"/>
              </a:rPr>
              <a:t>6 ou 10</a:t>
            </a:r>
            <a:endParaRPr lang="fr-FR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Pesées : 4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ETR : 3 minimum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7C6DA6D-31A0-E094-A70D-C0055ED4DFBD}"/>
              </a:ext>
            </a:extLst>
          </p:cNvPr>
          <p:cNvSpPr txBox="1"/>
          <p:nvPr/>
        </p:nvSpPr>
        <p:spPr>
          <a:xfrm>
            <a:off x="5199263" y="3125584"/>
            <a:ext cx="6135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Quota global de 44 masculins et 40 féminines avec Min 3 par cat de poids et max 5 par cat de poids.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sng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626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80;p15">
            <a:extLst>
              <a:ext uri="{FF2B5EF4-FFF2-40B4-BE49-F238E27FC236}">
                <a16:creationId xmlns:a16="http://schemas.microsoft.com/office/drawing/2014/main" id="{31AE93F1-FCDB-BD47-A6B3-6841B094F3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858453"/>
              </p:ext>
            </p:extLst>
          </p:nvPr>
        </p:nvGraphicFramePr>
        <p:xfrm>
          <a:off x="402614" y="1437571"/>
          <a:ext cx="5232642" cy="41143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04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8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359">
                <a:tc>
                  <a:txBody>
                    <a:bodyPr/>
                    <a:lstStyle/>
                    <a:p>
                      <a:pPr algn="ctr"/>
                      <a:r>
                        <a:rPr lang="fr-FR" sz="2400"/>
                        <a:t>Comités</a:t>
                      </a: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/>
                        <a:t>Quotas Global</a:t>
                      </a: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359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75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95 (50M et 45F)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359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77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95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359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78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95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359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91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95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359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92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95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359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93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95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359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94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95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5359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95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95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" name="ZoneTexte 7"/>
          <p:cNvSpPr txBox="1">
            <a:spLocks noChangeArrowheads="1"/>
          </p:cNvSpPr>
          <p:nvPr/>
        </p:nvSpPr>
        <p:spPr bwMode="auto">
          <a:xfrm>
            <a:off x="8000007" y="3985230"/>
            <a:ext cx="413467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Coupe de France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individuelle minimes</a:t>
            </a:r>
          </a:p>
        </p:txBody>
      </p:sp>
      <p:sp>
        <p:nvSpPr>
          <p:cNvPr id="18" name="Flèche droite 17"/>
          <p:cNvSpPr/>
          <p:nvPr/>
        </p:nvSpPr>
        <p:spPr>
          <a:xfrm>
            <a:off x="6289047" y="1456180"/>
            <a:ext cx="1456266" cy="64807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19" name="Tableau 18"/>
          <p:cNvGraphicFramePr>
            <a:graphicFrameLocks noGrp="1"/>
          </p:cNvGraphicFramePr>
          <p:nvPr/>
        </p:nvGraphicFramePr>
        <p:xfrm>
          <a:off x="8341249" y="1304407"/>
          <a:ext cx="3231476" cy="914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5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/>
                        <a:t>Région</a:t>
                      </a: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/>
                        <a:t>Quotas</a:t>
                      </a: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IDF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Flèche droite 19"/>
          <p:cNvSpPr/>
          <p:nvPr/>
        </p:nvSpPr>
        <p:spPr>
          <a:xfrm rot="5400000">
            <a:off x="9728063" y="2587589"/>
            <a:ext cx="864096" cy="64807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151095" y="0"/>
            <a:ext cx="9404723" cy="10156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1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Quotas</a:t>
            </a:r>
            <a:r>
              <a:rPr kumimoji="0" lang="fr-FR" sz="7200" b="1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Minime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0F9F841-E0FA-C747-B29D-0774B0D36AFB}"/>
              </a:ext>
            </a:extLst>
          </p:cNvPr>
          <p:cNvSpPr txBox="1"/>
          <p:nvPr/>
        </p:nvSpPr>
        <p:spPr>
          <a:xfrm>
            <a:off x="402614" y="5934670"/>
            <a:ext cx="4998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Formule de compétition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Tableau (double repêchage)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7B41C28-D94C-3A23-B695-68F38AD580A4}"/>
              </a:ext>
            </a:extLst>
          </p:cNvPr>
          <p:cNvSpPr txBox="1"/>
          <p:nvPr/>
        </p:nvSpPr>
        <p:spPr>
          <a:xfrm>
            <a:off x="6914114" y="5608324"/>
            <a:ext cx="481391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Nombre de surface (minimum) : </a:t>
            </a:r>
            <a:r>
              <a:rPr lang="fr-FR">
                <a:solidFill>
                  <a:prstClr val="white"/>
                </a:solidFill>
                <a:latin typeface="Century Gothic" panose="020B0502020202020204"/>
              </a:rPr>
              <a:t>6</a:t>
            </a:r>
            <a:endParaRPr lang="fr-FR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Pesées : 4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ETR : 3 minimum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B96357D-4F68-CAB1-7879-696379EAC4FF}"/>
              </a:ext>
            </a:extLst>
          </p:cNvPr>
          <p:cNvSpPr txBox="1"/>
          <p:nvPr/>
        </p:nvSpPr>
        <p:spPr>
          <a:xfrm>
            <a:off x="5742403" y="2911625"/>
            <a:ext cx="3305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Quotas identique masculin et féminin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Minimum 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 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sélectionné(e)s  Maximum 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6 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sélectionné(e)s  par catégorie.</a:t>
            </a:r>
          </a:p>
        </p:txBody>
      </p:sp>
    </p:spTree>
    <p:extLst>
      <p:ext uri="{BB962C8B-B14F-4D97-AF65-F5344CB8AC3E}">
        <p14:creationId xmlns:p14="http://schemas.microsoft.com/office/powerpoint/2010/main" val="3681275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80;p15">
            <a:extLst>
              <a:ext uri="{FF2B5EF4-FFF2-40B4-BE49-F238E27FC236}">
                <a16:creationId xmlns:a16="http://schemas.microsoft.com/office/drawing/2014/main" id="{1D679F00-04F5-2E4A-B4FE-8BEB0BB499B5}"/>
              </a:ext>
            </a:extLst>
          </p:cNvPr>
          <p:cNvSpPr/>
          <p:nvPr/>
        </p:nvSpPr>
        <p:spPr>
          <a:xfrm>
            <a:off x="0" y="-9331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0" y="-15624"/>
            <a:ext cx="9404723" cy="11593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1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Quotas</a:t>
            </a:r>
            <a:r>
              <a:rPr kumimoji="0" lang="fr-FR" sz="7200" b="1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Cadet/te 1D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340729" y="1587139"/>
          <a:ext cx="3231476" cy="4114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33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/>
                        <a:t>Comités</a:t>
                      </a: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/>
                        <a:t>Quotas</a:t>
                      </a: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75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6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77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6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78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6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91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6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92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6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93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6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94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6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95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6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Flèche droite 10"/>
          <p:cNvSpPr/>
          <p:nvPr/>
        </p:nvSpPr>
        <p:spPr>
          <a:xfrm>
            <a:off x="5181600" y="1532816"/>
            <a:ext cx="1686651" cy="64807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65344"/>
              </p:ext>
            </p:extLst>
          </p:nvPr>
        </p:nvGraphicFramePr>
        <p:xfrm>
          <a:off x="8191896" y="1469496"/>
          <a:ext cx="3231476" cy="914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5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/>
                        <a:t>Région</a:t>
                      </a: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/>
                        <a:t>Quotas</a:t>
                      </a: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fr-FR" sz="2400" b="1"/>
                        <a:t>IDF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bg1"/>
                          </a:solidFill>
                        </a:rPr>
                        <a:t>6</a:t>
                      </a:r>
                      <a:endParaRPr lang="fr-FR" sz="1300" b="1">
                        <a:solidFill>
                          <a:schemeClr val="bg1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Flèche droite 12"/>
          <p:cNvSpPr/>
          <p:nvPr/>
        </p:nvSpPr>
        <p:spPr>
          <a:xfrm rot="5400000">
            <a:off x="9151401" y="3143242"/>
            <a:ext cx="1266546" cy="648072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9" name="Sous-titre 2"/>
          <p:cNvSpPr>
            <a:spLocks noGrp="1"/>
          </p:cNvSpPr>
          <p:nvPr>
            <p:ph type="subTitle" idx="1"/>
          </p:nvPr>
        </p:nvSpPr>
        <p:spPr>
          <a:xfrm>
            <a:off x="7978132" y="4683748"/>
            <a:ext cx="3659004" cy="126654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fr-FR" sz="28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CHAMPIONNAT</a:t>
            </a:r>
          </a:p>
          <a:p>
            <a:pPr algn="ctr"/>
            <a:r>
              <a:rPr lang="fr-FR" sz="28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 France</a:t>
            </a:r>
          </a:p>
          <a:p>
            <a:pPr algn="ctr"/>
            <a:r>
              <a:rPr lang="fr-FR" sz="28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1D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8168936" y="893696"/>
            <a:ext cx="32314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Chpt IDF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956C5B5-2768-8F4D-AB99-BF2FB13ECE21}"/>
              </a:ext>
            </a:extLst>
          </p:cNvPr>
          <p:cNvSpPr txBox="1"/>
          <p:nvPr/>
        </p:nvSpPr>
        <p:spPr>
          <a:xfrm>
            <a:off x="340729" y="5950294"/>
            <a:ext cx="4998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Formule de compétition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Tableau (double repêchage)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FC4CB8A-6835-7447-ADAA-20AC2A95862E}"/>
              </a:ext>
            </a:extLst>
          </p:cNvPr>
          <p:cNvSpPr txBox="1"/>
          <p:nvPr/>
        </p:nvSpPr>
        <p:spPr>
          <a:xfrm>
            <a:off x="3740877" y="2317025"/>
            <a:ext cx="4526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Les qualifié.es au championnat de France N-1 sont automatiquement qualifié.es au championnat IDF de l’année N.</a:t>
            </a: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62BA34C-EC11-FB2B-CF26-5B9EC86FEC3D}"/>
              </a:ext>
            </a:extLst>
          </p:cNvPr>
          <p:cNvSpPr txBox="1"/>
          <p:nvPr/>
        </p:nvSpPr>
        <p:spPr>
          <a:xfrm>
            <a:off x="5060972" y="5740531"/>
            <a:ext cx="4287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Nombre de surface (minimum) : 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Pesées : </a:t>
            </a:r>
            <a:r>
              <a:rPr lang="fr-FR">
                <a:solidFill>
                  <a:prstClr val="white"/>
                </a:solidFill>
                <a:latin typeface="Century Gothic" panose="020B0502020202020204"/>
              </a:rPr>
              <a:t>2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ETR : 2 minimum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5E79EFE-AF50-3DD4-AAC8-791DA1E10B01}"/>
              </a:ext>
            </a:extLst>
          </p:cNvPr>
          <p:cNvSpPr txBox="1"/>
          <p:nvPr/>
        </p:nvSpPr>
        <p:spPr>
          <a:xfrm>
            <a:off x="9993087" y="2834005"/>
            <a:ext cx="2090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+ bonus global 6 </a:t>
            </a:r>
            <a:r>
              <a:rPr kumimoji="0" lang="fr-FR" sz="1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+ Les 10 premiers de la </a:t>
            </a:r>
            <a:r>
              <a:rPr kumimoji="0" lang="fr-FR" sz="1800" b="0" i="1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ranking</a:t>
            </a:r>
            <a:r>
              <a:rPr kumimoji="0" lang="fr-FR" sz="1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nationale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directement qualifié.es</a:t>
            </a: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F846F18-56CF-7191-E5D2-4F4B5D6FA344}"/>
              </a:ext>
            </a:extLst>
          </p:cNvPr>
          <p:cNvSpPr txBox="1"/>
          <p:nvPr/>
        </p:nvSpPr>
        <p:spPr>
          <a:xfrm>
            <a:off x="3740877" y="3765709"/>
            <a:ext cx="48139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Tête de série 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: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 1 à 8 selon </a:t>
            </a:r>
            <a:r>
              <a:rPr kumimoji="0" lang="fr-FR" sz="18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Ranking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list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national</a:t>
            </a:r>
          </a:p>
          <a:p>
            <a:pPr marL="285750" indent="-285750" defTabSz="457200">
              <a:buFontTx/>
              <a:buChar char="-"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 </a:t>
            </a:r>
            <a:r>
              <a:rPr lang="fr-FR">
                <a:solidFill>
                  <a:srgbClr val="FF0000"/>
                </a:solidFill>
                <a:latin typeface="Century Gothic" panose="020B0502020202020204"/>
              </a:rPr>
              <a:t>les 8 têtes de série ne sont pas pourvues complément avec 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Podium IDF N-1 selon le classement  (tirage au sort entre les 2 3eme)</a:t>
            </a:r>
          </a:p>
        </p:txBody>
      </p:sp>
    </p:spTree>
    <p:extLst>
      <p:ext uri="{BB962C8B-B14F-4D97-AF65-F5344CB8AC3E}">
        <p14:creationId xmlns:p14="http://schemas.microsoft.com/office/powerpoint/2010/main" val="1654051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0;p15">
            <a:extLst>
              <a:ext uri="{FF2B5EF4-FFF2-40B4-BE49-F238E27FC236}">
                <a16:creationId xmlns:a16="http://schemas.microsoft.com/office/drawing/2014/main" id="{7CED9253-7B9E-5C41-BB96-FBB638A8420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1475809" y="1804649"/>
          <a:ext cx="3231476" cy="4114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5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/>
                        <a:t>Comités</a:t>
                      </a: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/>
                        <a:t>Quotas</a:t>
                      </a: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75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1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77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1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78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1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91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1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92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1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93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1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94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1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95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1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" name="Flèche droite 12"/>
          <p:cNvSpPr/>
          <p:nvPr/>
        </p:nvSpPr>
        <p:spPr>
          <a:xfrm>
            <a:off x="5784147" y="3442577"/>
            <a:ext cx="864096" cy="64807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ZoneTexte 7"/>
          <p:cNvSpPr txBox="1">
            <a:spLocks noChangeArrowheads="1"/>
          </p:cNvSpPr>
          <p:nvPr/>
        </p:nvSpPr>
        <p:spPr bwMode="auto">
          <a:xfrm>
            <a:off x="7131050" y="3244298"/>
            <a:ext cx="50609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Coupe de France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individuelle cadet(te)s</a:t>
            </a:r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0" y="13447"/>
            <a:ext cx="11060482" cy="11301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200" b="1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Quotas </a:t>
            </a:r>
            <a:r>
              <a:rPr kumimoji="0" lang="fr-FR" sz="6000" b="1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Cadet/te – 2D</a:t>
            </a:r>
          </a:p>
        </p:txBody>
      </p:sp>
    </p:spTree>
    <p:extLst>
      <p:ext uri="{BB962C8B-B14F-4D97-AF65-F5344CB8AC3E}">
        <p14:creationId xmlns:p14="http://schemas.microsoft.com/office/powerpoint/2010/main" val="1355342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80;p15">
            <a:extLst>
              <a:ext uri="{FF2B5EF4-FFF2-40B4-BE49-F238E27FC236}">
                <a16:creationId xmlns:a16="http://schemas.microsoft.com/office/drawing/2014/main" id="{8B07F7BE-0013-E44F-A46D-10EB28A414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0" y="26317"/>
            <a:ext cx="12192000" cy="11301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1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Quotas</a:t>
            </a:r>
            <a:r>
              <a:rPr kumimoji="0" lang="fr-FR" sz="7200" b="1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Cadet/te Espoir</a:t>
            </a:r>
          </a:p>
        </p:txBody>
      </p:sp>
      <p:sp>
        <p:nvSpPr>
          <p:cNvPr id="25" name="Sous-titre 2"/>
          <p:cNvSpPr>
            <a:spLocks noGrp="1"/>
          </p:cNvSpPr>
          <p:nvPr>
            <p:ph type="subTitle" idx="1"/>
          </p:nvPr>
        </p:nvSpPr>
        <p:spPr>
          <a:xfrm>
            <a:off x="96076" y="1140818"/>
            <a:ext cx="8959861" cy="648073"/>
          </a:xfrm>
        </p:spPr>
        <p:txBody>
          <a:bodyPr>
            <a:normAutofit/>
          </a:bodyPr>
          <a:lstStyle/>
          <a:p>
            <a:r>
              <a:rPr lang="fr-FR" sz="28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(Réservé Cadets 1)</a:t>
            </a:r>
          </a:p>
        </p:txBody>
      </p:sp>
      <p:sp>
        <p:nvSpPr>
          <p:cNvPr id="9" name="Flèche droite 8"/>
          <p:cNvSpPr/>
          <p:nvPr/>
        </p:nvSpPr>
        <p:spPr>
          <a:xfrm>
            <a:off x="5160758" y="3429000"/>
            <a:ext cx="864096" cy="64807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ZoneTexte 7"/>
          <p:cNvSpPr txBox="1">
            <a:spLocks noChangeArrowheads="1"/>
          </p:cNvSpPr>
          <p:nvPr/>
        </p:nvSpPr>
        <p:spPr bwMode="auto">
          <a:xfrm>
            <a:off x="6577952" y="3211381"/>
            <a:ext cx="50609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Coupe de France Espoir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individuel cadet(te)s</a:t>
            </a: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0875B909-1FD5-5746-B41D-DD4C6D254A6F}"/>
              </a:ext>
            </a:extLst>
          </p:cNvPr>
          <p:cNvGraphicFramePr>
            <a:graphicFrameLocks noGrp="1"/>
          </p:cNvGraphicFramePr>
          <p:nvPr/>
        </p:nvGraphicFramePr>
        <p:xfrm>
          <a:off x="964641" y="1826309"/>
          <a:ext cx="3231476" cy="4114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5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/>
                        <a:t>Comités</a:t>
                      </a: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/>
                        <a:t>Quotas</a:t>
                      </a: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75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1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77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1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78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1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91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1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92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1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93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1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94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1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95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1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249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80;p15">
            <a:extLst>
              <a:ext uri="{FF2B5EF4-FFF2-40B4-BE49-F238E27FC236}">
                <a16:creationId xmlns:a16="http://schemas.microsoft.com/office/drawing/2014/main" id="{0E5285A8-D5E2-0440-8449-4336BBB629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0" y="16565"/>
            <a:ext cx="10797988" cy="11301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1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Quotas Cadet/te - Equipe</a:t>
            </a: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427662" y="1322093"/>
          <a:ext cx="3231476" cy="4114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5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/>
                        <a:t>Comités</a:t>
                      </a: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/>
                        <a:t>Quotas</a:t>
                      </a: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75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Open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77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Open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78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Open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91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Open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92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Open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93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Open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94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Open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95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Open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6" name="Flèche droite 15"/>
          <p:cNvSpPr/>
          <p:nvPr/>
        </p:nvSpPr>
        <p:spPr>
          <a:xfrm>
            <a:off x="4359349" y="1818436"/>
            <a:ext cx="2371060" cy="64807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264835"/>
              </p:ext>
            </p:extLst>
          </p:nvPr>
        </p:nvGraphicFramePr>
        <p:xfrm>
          <a:off x="7566512" y="1316635"/>
          <a:ext cx="3231476" cy="914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5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/>
                        <a:t>Région</a:t>
                      </a: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/>
                        <a:t>Quotas</a:t>
                      </a: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fr-FR" sz="2000" b="1" baseline="0"/>
                        <a:t>Equipes</a:t>
                      </a:r>
                      <a:r>
                        <a:rPr lang="fr-FR" sz="2400" b="1" baseline="0"/>
                        <a:t> </a:t>
                      </a:r>
                      <a:r>
                        <a:rPr lang="fr-FR" sz="2400" b="1"/>
                        <a:t>IDF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bg1"/>
                          </a:solidFill>
                        </a:rPr>
                        <a:t>8</a:t>
                      </a:r>
                      <a:endParaRPr lang="fr-FR" sz="1300" b="1">
                        <a:solidFill>
                          <a:schemeClr val="bg1"/>
                        </a:solidFill>
                      </a:endParaRPr>
                    </a:p>
                  </a:txBody>
                  <a:tcPr marL="91431" marR="91431" marT="45697" marB="4569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Flèche droite 18"/>
          <p:cNvSpPr/>
          <p:nvPr/>
        </p:nvSpPr>
        <p:spPr>
          <a:xfrm rot="5400000">
            <a:off x="8289130" y="2795670"/>
            <a:ext cx="1786239" cy="718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0" name="ZoneTexte 7"/>
          <p:cNvSpPr txBox="1">
            <a:spLocks noChangeArrowheads="1"/>
          </p:cNvSpPr>
          <p:nvPr/>
        </p:nvSpPr>
        <p:spPr bwMode="auto">
          <a:xfrm>
            <a:off x="7513552" y="4078353"/>
            <a:ext cx="454613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Championnat de France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équipes cadet(te)s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EA5811F-4D34-C84B-AB6C-08B5CC2C9861}"/>
              </a:ext>
            </a:extLst>
          </p:cNvPr>
          <p:cNvSpPr txBox="1"/>
          <p:nvPr/>
        </p:nvSpPr>
        <p:spPr>
          <a:xfrm>
            <a:off x="110719" y="5917622"/>
            <a:ext cx="3548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Formule de compétition</a:t>
            </a:r>
            <a:r>
              <a:rPr kumimoji="0" lang="fr-FR" sz="18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: 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Tableau (double repêchage)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D2F00DA-CA53-1647-8F3C-981411CAD644}"/>
              </a:ext>
            </a:extLst>
          </p:cNvPr>
          <p:cNvSpPr txBox="1"/>
          <p:nvPr/>
        </p:nvSpPr>
        <p:spPr>
          <a:xfrm>
            <a:off x="9181322" y="2534614"/>
            <a:ext cx="2834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+ 2 bonus Equipe F &amp;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 bonus M attribués aux clubs podium des championnats de France N-1)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3F42397-244B-7264-0AF9-AACCE4A51618}"/>
              </a:ext>
            </a:extLst>
          </p:cNvPr>
          <p:cNvSpPr txBox="1"/>
          <p:nvPr/>
        </p:nvSpPr>
        <p:spPr>
          <a:xfrm>
            <a:off x="6651776" y="5779123"/>
            <a:ext cx="4813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Nombre de surface (minimum) : 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Pesées : 2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ETR : 2 minimum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ED81340-050E-2556-46D4-4ECE903C39D4}"/>
              </a:ext>
            </a:extLst>
          </p:cNvPr>
          <p:cNvSpPr txBox="1"/>
          <p:nvPr/>
        </p:nvSpPr>
        <p:spPr>
          <a:xfrm>
            <a:off x="3868976" y="3786278"/>
            <a:ext cx="38256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Tête de série 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: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Podium IDF N-1 (1 et 2</a:t>
            </a:r>
            <a:r>
              <a:rPr kumimoji="0" lang="fr-FR" sz="18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en 1 / 3</a:t>
            </a:r>
            <a:r>
              <a:rPr kumimoji="0" lang="fr-FR" sz="18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en 3)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5</a:t>
            </a:r>
            <a:r>
              <a:rPr kumimoji="0" lang="fr-FR" sz="18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et 7</a:t>
            </a:r>
            <a:r>
              <a:rPr kumimoji="0" lang="fr-FR" sz="18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France N-1 en 1 (si il y en a)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Autres sélectionnés France N-1 en 5</a:t>
            </a:r>
          </a:p>
        </p:txBody>
      </p:sp>
    </p:spTree>
    <p:extLst>
      <p:ext uri="{BB962C8B-B14F-4D97-AF65-F5344CB8AC3E}">
        <p14:creationId xmlns:p14="http://schemas.microsoft.com/office/powerpoint/2010/main" val="3486154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80;p15">
            <a:extLst>
              <a:ext uri="{FF2B5EF4-FFF2-40B4-BE49-F238E27FC236}">
                <a16:creationId xmlns:a16="http://schemas.microsoft.com/office/drawing/2014/main" id="{59E7EE50-22E6-E644-9F7E-589A74A436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0" y="11528"/>
            <a:ext cx="9404723" cy="11301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1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Quotas Junior 1D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383960" y="1549577"/>
          <a:ext cx="3231476" cy="4114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5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/>
                        <a:t>Comités</a:t>
                      </a: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/>
                        <a:t>Quotas</a:t>
                      </a: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75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5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77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5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78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5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91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5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92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5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93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5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94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5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 b="1"/>
                        <a:t>95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dk1"/>
                          </a:solidFill>
                        </a:rPr>
                        <a:t>5</a:t>
                      </a:r>
                      <a:endParaRPr lang="fr-FR" sz="2400" b="1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" name="Flèche droite 11"/>
          <p:cNvSpPr/>
          <p:nvPr/>
        </p:nvSpPr>
        <p:spPr>
          <a:xfrm>
            <a:off x="4813599" y="1760299"/>
            <a:ext cx="2092556" cy="49295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415375"/>
              </p:ext>
            </p:extLst>
          </p:nvPr>
        </p:nvGraphicFramePr>
        <p:xfrm>
          <a:off x="8221199" y="1586753"/>
          <a:ext cx="3231476" cy="914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5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400"/>
                        <a:t>Région</a:t>
                      </a: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/>
                        <a:t>Quotas</a:t>
                      </a:r>
                    </a:p>
                  </a:txBody>
                  <a:tcPr marL="91431" marR="91431" marT="45697" marB="456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fr-FR" sz="2000" b="1" baseline="0">
                          <a:solidFill>
                            <a:schemeClr val="bg1"/>
                          </a:solidFill>
                        </a:rPr>
                        <a:t>Chpt IDF</a:t>
                      </a:r>
                      <a:endParaRPr lang="fr-FR" sz="2400" b="1">
                        <a:solidFill>
                          <a:schemeClr val="bg1"/>
                        </a:solidFill>
                      </a:endParaRPr>
                    </a:p>
                  </a:txBody>
                  <a:tcPr marL="91431" marR="91431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chemeClr val="bg1"/>
                          </a:solidFill>
                        </a:rPr>
                        <a:t>5</a:t>
                      </a:r>
                      <a:endParaRPr lang="fr-FR" sz="1300" b="1">
                        <a:solidFill>
                          <a:schemeClr val="bg1"/>
                        </a:solidFill>
                      </a:endParaRPr>
                    </a:p>
                  </a:txBody>
                  <a:tcPr marL="91431" marR="91431" marT="45697" marB="4569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ZoneTexte 7"/>
          <p:cNvSpPr txBox="1">
            <a:spLocks noChangeArrowheads="1"/>
          </p:cNvSpPr>
          <p:nvPr/>
        </p:nvSpPr>
        <p:spPr bwMode="auto">
          <a:xfrm>
            <a:off x="7563463" y="4810136"/>
            <a:ext cx="45469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 sz="2000">
                <a:solidFill>
                  <a:srgbClr val="595959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Championnat de France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individuelle Juniors</a:t>
            </a:r>
          </a:p>
        </p:txBody>
      </p:sp>
      <p:sp>
        <p:nvSpPr>
          <p:cNvPr id="26" name="Flèche droite 25"/>
          <p:cNvSpPr/>
          <p:nvPr/>
        </p:nvSpPr>
        <p:spPr>
          <a:xfrm rot="5400000">
            <a:off x="8845866" y="3300883"/>
            <a:ext cx="1786434" cy="66872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A5DE8B7-E426-C242-9AFB-F49E933D74B1}"/>
              </a:ext>
            </a:extLst>
          </p:cNvPr>
          <p:cNvSpPr txBox="1"/>
          <p:nvPr/>
        </p:nvSpPr>
        <p:spPr>
          <a:xfrm>
            <a:off x="383960" y="5946198"/>
            <a:ext cx="4998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Formule de compétition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Tableau (double repêchage)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839CDA6-C654-D940-A1B7-A08C9898068A}"/>
              </a:ext>
            </a:extLst>
          </p:cNvPr>
          <p:cNvSpPr txBox="1"/>
          <p:nvPr/>
        </p:nvSpPr>
        <p:spPr>
          <a:xfrm>
            <a:off x="3999396" y="2434914"/>
            <a:ext cx="3867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Les qualifié.es au championnat de France N-1 sont automatiquement qualifié.es au championnat IDF de l’année N.</a:t>
            </a: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856ADEA-2D1B-63CA-E6BE-9529DAB3E109}"/>
              </a:ext>
            </a:extLst>
          </p:cNvPr>
          <p:cNvSpPr txBox="1"/>
          <p:nvPr/>
        </p:nvSpPr>
        <p:spPr>
          <a:xfrm>
            <a:off x="10073443" y="2834005"/>
            <a:ext cx="20102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+ bonus global = 6 </a:t>
            </a:r>
            <a:r>
              <a:rPr kumimoji="0" lang="fr-FR" sz="1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+ Les 10 premiers de la </a:t>
            </a:r>
            <a:r>
              <a:rPr kumimoji="0" lang="fr-FR" sz="1800" b="0" i="1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ranking</a:t>
            </a:r>
            <a:r>
              <a:rPr kumimoji="0" lang="fr-FR" sz="1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nationale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directement </a:t>
            </a:r>
            <a:r>
              <a:rPr kumimoji="0" lang="fr-FR" sz="1800" b="0" i="1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qualifié.es</a:t>
            </a: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2BF8C6E-59A6-416F-2518-3563827E5D59}"/>
              </a:ext>
            </a:extLst>
          </p:cNvPr>
          <p:cNvSpPr txBox="1"/>
          <p:nvPr/>
        </p:nvSpPr>
        <p:spPr>
          <a:xfrm>
            <a:off x="4702361" y="5797585"/>
            <a:ext cx="4813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Nombre de surface (minimum) : 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Pesées : 2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ETR : 2 minimum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DEDB276-2AE4-C3AE-9E6E-F60F511C71BC}"/>
              </a:ext>
            </a:extLst>
          </p:cNvPr>
          <p:cNvSpPr txBox="1"/>
          <p:nvPr/>
        </p:nvSpPr>
        <p:spPr>
          <a:xfrm>
            <a:off x="3740877" y="3765709"/>
            <a:ext cx="48139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Tête de série 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: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 1 à 8 selon </a:t>
            </a:r>
            <a:r>
              <a:rPr kumimoji="0" lang="fr-FR" sz="18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Ranking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list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national</a:t>
            </a:r>
          </a:p>
          <a:p>
            <a:pPr marL="285750" indent="-285750" defTabSz="457200">
              <a:buFontTx/>
              <a:buChar char="-"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 </a:t>
            </a:r>
            <a:r>
              <a:rPr lang="fr-FR">
                <a:solidFill>
                  <a:srgbClr val="FF0000"/>
                </a:solidFill>
                <a:latin typeface="Century Gothic" panose="020B0502020202020204"/>
              </a:rPr>
              <a:t>les 8 têtes de série ne sont pas pourvues complément avec 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Podium IDF N-1 selon le classement  (tirage au sort entre les 2 3eme</a:t>
            </a: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169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460F7C8D60B14A9EB298FFF6D0B2D9" ma:contentTypeVersion="12" ma:contentTypeDescription="Crée un document." ma:contentTypeScope="" ma:versionID="53d7c3bea401a6fec9568b508c269380">
  <xsd:schema xmlns:xsd="http://www.w3.org/2001/XMLSchema" xmlns:xs="http://www.w3.org/2001/XMLSchema" xmlns:p="http://schemas.microsoft.com/office/2006/metadata/properties" xmlns:ns2="26263495-8477-43bc-8c7c-58a7cde3ba25" xmlns:ns3="89dc36de-1d28-4c1c-9013-0c27437b4c01" targetNamespace="http://schemas.microsoft.com/office/2006/metadata/properties" ma:root="true" ma:fieldsID="42f8d46971e8e1dcd324eb0694bf99ce" ns2:_="" ns3:_="">
    <xsd:import namespace="26263495-8477-43bc-8c7c-58a7cde3ba25"/>
    <xsd:import namespace="89dc36de-1d28-4c1c-9013-0c27437b4c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263495-8477-43bc-8c7c-58a7cde3ba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4ac12db7-0135-45bb-ac12-848fabb1bc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c36de-1d28-4c1c-9013-0c27437b4c0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ade2092-eafb-4e98-9dc5-de41470eb685}" ma:internalName="TaxCatchAll" ma:showField="CatchAllData" ma:web="89dc36de-1d28-4c1c-9013-0c27437b4c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9dc36de-1d28-4c1c-9013-0c27437b4c01" xsi:nil="true"/>
    <lcf76f155ced4ddcb4097134ff3c332f xmlns="26263495-8477-43bc-8c7c-58a7cde3ba2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5BFD375-AC0F-4739-A132-430D6CFF640C}">
  <ds:schemaRefs>
    <ds:schemaRef ds:uri="26263495-8477-43bc-8c7c-58a7cde3ba25"/>
    <ds:schemaRef ds:uri="89dc36de-1d28-4c1c-9013-0c27437b4c0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E52B2A2-639D-453B-9577-47D2157B8E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C7B469-7F43-4E74-AF6B-FE0D1ECF50AD}">
  <ds:schemaRefs>
    <ds:schemaRef ds:uri="26263495-8477-43bc-8c7c-58a7cde3ba25"/>
    <ds:schemaRef ds:uri="89dc36de-1d28-4c1c-9013-0c27437b4c01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1832</Words>
  <Application>Microsoft Office PowerPoint</Application>
  <PresentationFormat>Grand écran</PresentationFormat>
  <Paragraphs>469</Paragraphs>
  <Slides>22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Gothic</vt:lpstr>
      <vt:lpstr>Helvetica Neue</vt:lpstr>
      <vt:lpstr>Helvetica Neue Light</vt:lpstr>
      <vt:lpstr>Wingdings 3</vt:lpstr>
      <vt:lpstr>Ion</vt:lpstr>
      <vt:lpstr>    QUOTAS DEMANDE HORS-QUOTAS DOUBLE APPARTENANCE </vt:lpstr>
      <vt:lpstr>QUOTAS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DEMANDE HORS-QUOTAS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Double appartenance 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Martine DUPOND</dc:creator>
  <cp:lastModifiedBy>Frederic FEUILLET</cp:lastModifiedBy>
  <cp:revision>3</cp:revision>
  <dcterms:created xsi:type="dcterms:W3CDTF">2023-08-25T08:58:28Z</dcterms:created>
  <dcterms:modified xsi:type="dcterms:W3CDTF">2025-05-27T07:45:31Z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0x010100DE460F7C8D60B14A9EB298FFF6D0B2D9</vt:lpwstr>
  </property>
  <property fmtid="{D5CDD505-2E9C-101B-9397-08002B2CF9AE}" pid="3" name="MediaServiceImageTags">
    <vt:lpwstr/>
  </property>
</Properties>
</file>